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0" r:id="rId2"/>
    <p:sldId id="263" r:id="rId3"/>
    <p:sldId id="265" r:id="rId4"/>
  </p:sldIdLst>
  <p:sldSz cx="17340263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242F"/>
    <a:srgbClr val="165155"/>
    <a:srgbClr val="E2F0DB"/>
    <a:srgbClr val="425469"/>
    <a:srgbClr val="A4E0F2"/>
    <a:srgbClr val="F8F8F8"/>
    <a:srgbClr val="175154"/>
    <a:srgbClr val="464646"/>
    <a:srgbClr val="2FA6AD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1" autoAdjust="0"/>
    <p:restoredTop sz="94712"/>
  </p:normalViewPr>
  <p:slideViewPr>
    <p:cSldViewPr snapToGrid="0">
      <p:cViewPr varScale="1">
        <p:scale>
          <a:sx n="65" d="100"/>
          <a:sy n="65" d="100"/>
        </p:scale>
        <p:origin x="12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8061659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08766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9853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693385" y="1638300"/>
            <a:ext cx="13953493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93385" y="5041900"/>
            <a:ext cx="13953493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693385" y="6362700"/>
            <a:ext cx="13953493" cy="471924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693385" y="4259094"/>
            <a:ext cx="13953493" cy="62581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-1266510" y="0"/>
            <a:ext cx="19873282" cy="994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2162851" y="289100"/>
            <a:ext cx="13005201" cy="650578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693385" y="6718300"/>
            <a:ext cx="13953493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93385" y="8153400"/>
            <a:ext cx="13953493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693385" y="3225800"/>
            <a:ext cx="13953493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3018459" y="613834"/>
            <a:ext cx="16535905" cy="82677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270039" y="635000"/>
            <a:ext cx="7112217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39" y="4724400"/>
            <a:ext cx="7112217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idx="13"/>
          </p:nvPr>
        </p:nvSpPr>
        <p:spPr>
          <a:xfrm>
            <a:off x="5448466" y="2586567"/>
            <a:ext cx="12573384" cy="62865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270039" y="2590800"/>
            <a:ext cx="7112217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60432" y="9296400"/>
            <a:ext cx="410369" cy="348813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270039" y="1270000"/>
            <a:ext cx="14800185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8907205" y="5029200"/>
            <a:ext cx="8073244" cy="4038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8670131" y="889001"/>
            <a:ext cx="7823439" cy="3911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166630" y="889000"/>
            <a:ext cx="15977088" cy="7988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30427585-9D32-4752-9BC2-B5BC6C0D7D25}"/>
              </a:ext>
            </a:extLst>
          </p:cNvPr>
          <p:cNvSpPr/>
          <p:nvPr userDrawn="1"/>
        </p:nvSpPr>
        <p:spPr>
          <a:xfrm>
            <a:off x="0" y="0"/>
            <a:ext cx="17340263" cy="975360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CN" alt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270039" y="254000"/>
            <a:ext cx="14800185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270039" y="2590800"/>
            <a:ext cx="14800185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60432" y="9296400"/>
            <a:ext cx="410369" cy="348813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24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gistries">
            <a:extLst>
              <a:ext uri="{FF2B5EF4-FFF2-40B4-BE49-F238E27FC236}">
                <a16:creationId xmlns:a16="http://schemas.microsoft.com/office/drawing/2014/main" id="{BD8D5C48-D307-452B-AB04-0AF17F11BFA8}"/>
              </a:ext>
            </a:extLst>
          </p:cNvPr>
          <p:cNvSpPr/>
          <p:nvPr/>
        </p:nvSpPr>
        <p:spPr>
          <a:xfrm>
            <a:off x="3154714" y="1838348"/>
            <a:ext cx="11331307" cy="940948"/>
          </a:xfrm>
          <a:prstGeom prst="roundRect">
            <a:avLst>
              <a:gd name="adj" fmla="val 7483"/>
            </a:avLst>
          </a:prstGeom>
          <a:noFill/>
          <a:ln w="12700" cap="flat">
            <a:solidFill>
              <a:schemeClr val="bg1">
                <a:lumMod val="95000"/>
              </a:schemeClr>
            </a:solidFill>
            <a:prstDash val="lgDash"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t">
            <a:noAutofit/>
          </a:bodyPr>
          <a:lstStyle/>
          <a:p>
            <a:pPr algn="r"/>
            <a:endParaRPr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</p:txBody>
      </p:sp>
      <p:sp>
        <p:nvSpPr>
          <p:cNvPr id="7" name="zk">
            <a:extLst>
              <a:ext uri="{FF2B5EF4-FFF2-40B4-BE49-F238E27FC236}">
                <a16:creationId xmlns:a16="http://schemas.microsoft.com/office/drawing/2014/main" id="{956CD0A6-FEC4-480F-A1BE-1C9BDD5FDDEF}"/>
              </a:ext>
            </a:extLst>
          </p:cNvPr>
          <p:cNvSpPr/>
          <p:nvPr/>
        </p:nvSpPr>
        <p:spPr>
          <a:xfrm>
            <a:off x="4592337" y="2085203"/>
            <a:ext cx="1169204" cy="442356"/>
          </a:xfrm>
          <a:prstGeom prst="roundRect">
            <a:avLst/>
          </a:prstGeom>
          <a:noFill/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ZK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zk">
            <a:extLst>
              <a:ext uri="{FF2B5EF4-FFF2-40B4-BE49-F238E27FC236}">
                <a16:creationId xmlns:a16="http://schemas.microsoft.com/office/drawing/2014/main" id="{EC70E444-3799-4BBE-AF63-1F4357F2C2CA}"/>
              </a:ext>
            </a:extLst>
          </p:cNvPr>
          <p:cNvSpPr/>
          <p:nvPr/>
        </p:nvSpPr>
        <p:spPr>
          <a:xfrm>
            <a:off x="9242358" y="2096926"/>
            <a:ext cx="1169204" cy="442356"/>
          </a:xfrm>
          <a:prstGeom prst="roundRect">
            <a:avLst/>
          </a:prstGeom>
          <a:solidFill>
            <a:srgbClr val="175154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nacos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zk">
            <a:extLst>
              <a:ext uri="{FF2B5EF4-FFF2-40B4-BE49-F238E27FC236}">
                <a16:creationId xmlns:a16="http://schemas.microsoft.com/office/drawing/2014/main" id="{EFC4C370-BC9C-4DBD-9B64-F6E6E30422AE}"/>
              </a:ext>
            </a:extLst>
          </p:cNvPr>
          <p:cNvSpPr/>
          <p:nvPr/>
        </p:nvSpPr>
        <p:spPr>
          <a:xfrm>
            <a:off x="6928701" y="2096768"/>
            <a:ext cx="1169204" cy="442356"/>
          </a:xfrm>
          <a:prstGeom prst="roundRect">
            <a:avLst/>
          </a:prstGeom>
          <a:noFill/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etcd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Registries">
            <a:extLst>
              <a:ext uri="{FF2B5EF4-FFF2-40B4-BE49-F238E27FC236}">
                <a16:creationId xmlns:a16="http://schemas.microsoft.com/office/drawing/2014/main" id="{9D0FEC0B-B783-4711-A7C9-A42C73F4A52A}"/>
              </a:ext>
            </a:extLst>
          </p:cNvPr>
          <p:cNvSpPr/>
          <p:nvPr/>
        </p:nvSpPr>
        <p:spPr>
          <a:xfrm>
            <a:off x="9420751" y="6779311"/>
            <a:ext cx="5065269" cy="940948"/>
          </a:xfrm>
          <a:prstGeom prst="roundRect">
            <a:avLst>
              <a:gd name="adj" fmla="val 7483"/>
            </a:avLst>
          </a:prstGeom>
          <a:noFill/>
          <a:ln w="12700" cap="flat">
            <a:solidFill>
              <a:schemeClr val="bg1">
                <a:lumMod val="95000"/>
              </a:schemeClr>
            </a:solidFill>
            <a:prstDash val="lgDash"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t">
            <a:noAutofit/>
          </a:bodyPr>
          <a:lstStyle/>
          <a:p>
            <a:pPr algn="r"/>
            <a:endParaRPr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zk">
            <a:extLst>
              <a:ext uri="{FF2B5EF4-FFF2-40B4-BE49-F238E27FC236}">
                <a16:creationId xmlns:a16="http://schemas.microsoft.com/office/drawing/2014/main" id="{8ADFB8E2-B14D-4106-939A-1D54D0D64136}"/>
              </a:ext>
            </a:extLst>
          </p:cNvPr>
          <p:cNvSpPr/>
          <p:nvPr/>
        </p:nvSpPr>
        <p:spPr>
          <a:xfrm>
            <a:off x="10059538" y="7066132"/>
            <a:ext cx="1152000" cy="432000"/>
          </a:xfrm>
          <a:prstGeom prst="roundRect">
            <a:avLst/>
          </a:prstGeom>
          <a:noFill/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ZK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zk">
            <a:extLst>
              <a:ext uri="{FF2B5EF4-FFF2-40B4-BE49-F238E27FC236}">
                <a16:creationId xmlns:a16="http://schemas.microsoft.com/office/drawing/2014/main" id="{1E652752-74F1-4163-8CD9-ED5EDE803748}"/>
              </a:ext>
            </a:extLst>
          </p:cNvPr>
          <p:cNvSpPr/>
          <p:nvPr/>
        </p:nvSpPr>
        <p:spPr>
          <a:xfrm>
            <a:off x="11488713" y="7042610"/>
            <a:ext cx="1152000" cy="432000"/>
          </a:xfrm>
          <a:prstGeom prst="roundRect">
            <a:avLst/>
          </a:prstGeom>
          <a:noFill/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Apollo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97F345F-B087-4C83-8214-435DE04813E1}"/>
              </a:ext>
            </a:extLst>
          </p:cNvPr>
          <p:cNvSpPr txBox="1"/>
          <p:nvPr/>
        </p:nvSpPr>
        <p:spPr>
          <a:xfrm>
            <a:off x="1263734" y="2439557"/>
            <a:ext cx="716543" cy="2872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Register</a:t>
            </a:r>
            <a:endParaRPr kumimoji="0" lang="zh-CN" altLang="en-US" sz="1200" b="1" i="0" u="none" strike="noStrike" cap="none" spc="0" normalizeH="0" baseline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9E874F04-73AF-4EDB-A269-2F89644B742A}"/>
              </a:ext>
            </a:extLst>
          </p:cNvPr>
          <p:cNvCxnSpPr>
            <a:cxnSpLocks/>
          </p:cNvCxnSpPr>
          <p:nvPr/>
        </p:nvCxnSpPr>
        <p:spPr>
          <a:xfrm>
            <a:off x="1954629" y="2237876"/>
            <a:ext cx="1332346" cy="0"/>
          </a:xfrm>
          <a:prstGeom prst="line">
            <a:avLst/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BE68A85C-57DB-4A21-9A44-A468A6A7ACD7}"/>
              </a:ext>
            </a:extLst>
          </p:cNvPr>
          <p:cNvCxnSpPr>
            <a:cxnSpLocks/>
          </p:cNvCxnSpPr>
          <p:nvPr/>
        </p:nvCxnSpPr>
        <p:spPr>
          <a:xfrm>
            <a:off x="14185363" y="7239922"/>
            <a:ext cx="1080000" cy="11107"/>
          </a:xfrm>
          <a:prstGeom prst="line">
            <a:avLst/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4" name="文本框 33">
            <a:extLst>
              <a:ext uri="{FF2B5EF4-FFF2-40B4-BE49-F238E27FC236}">
                <a16:creationId xmlns:a16="http://schemas.microsoft.com/office/drawing/2014/main" id="{1DCB615F-D753-4832-90E0-567A31E6E4FD}"/>
              </a:ext>
            </a:extLst>
          </p:cNvPr>
          <p:cNvSpPr txBox="1"/>
          <p:nvPr/>
        </p:nvSpPr>
        <p:spPr>
          <a:xfrm>
            <a:off x="5048166" y="305180"/>
            <a:ext cx="5616922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6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DUBBO-GO 3.0</a:t>
            </a:r>
            <a:endParaRPr kumimoji="0" lang="zh-CN" altLang="en-US" sz="60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FEA50468-909A-4F1C-AB9E-C828C5FEF0B7}"/>
              </a:ext>
            </a:extLst>
          </p:cNvPr>
          <p:cNvCxnSpPr>
            <a:cxnSpLocks/>
          </p:cNvCxnSpPr>
          <p:nvPr/>
        </p:nvCxnSpPr>
        <p:spPr>
          <a:xfrm>
            <a:off x="7758486" y="1471475"/>
            <a:ext cx="1751097" cy="0"/>
          </a:xfrm>
          <a:prstGeom prst="line">
            <a:avLst/>
          </a:prstGeom>
          <a:noFill/>
          <a:ln w="57150" cap="flat">
            <a:solidFill>
              <a:schemeClr val="bg1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7" name="图片 36">
            <a:extLst>
              <a:ext uri="{FF2B5EF4-FFF2-40B4-BE49-F238E27FC236}">
                <a16:creationId xmlns:a16="http://schemas.microsoft.com/office/drawing/2014/main" id="{B921F98D-1FEE-49C5-A521-DD9D5FEFC6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6534" y="6902836"/>
            <a:ext cx="457200" cy="457200"/>
          </a:xfrm>
          <a:prstGeom prst="rect">
            <a:avLst/>
          </a:prstGeom>
        </p:spPr>
      </p:pic>
      <p:sp>
        <p:nvSpPr>
          <p:cNvPr id="38" name="文本框 37">
            <a:extLst>
              <a:ext uri="{FF2B5EF4-FFF2-40B4-BE49-F238E27FC236}">
                <a16:creationId xmlns:a16="http://schemas.microsoft.com/office/drawing/2014/main" id="{CE474D09-5994-4636-BE77-C7C2BE522AE4}"/>
              </a:ext>
            </a:extLst>
          </p:cNvPr>
          <p:cNvSpPr txBox="1"/>
          <p:nvPr/>
        </p:nvSpPr>
        <p:spPr>
          <a:xfrm>
            <a:off x="15113707" y="7360036"/>
            <a:ext cx="1120500" cy="2872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Config Center</a:t>
            </a:r>
            <a:endParaRPr kumimoji="0" lang="zh-CN" altLang="en-US" sz="1200" b="1" i="0" u="none" strike="noStrike" cap="none" spc="0" normalizeH="0" baseline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0" name="Registries">
            <a:extLst>
              <a:ext uri="{FF2B5EF4-FFF2-40B4-BE49-F238E27FC236}">
                <a16:creationId xmlns:a16="http://schemas.microsoft.com/office/drawing/2014/main" id="{27D063E6-8E4B-4424-BFAB-73D5B4572034}"/>
              </a:ext>
            </a:extLst>
          </p:cNvPr>
          <p:cNvSpPr/>
          <p:nvPr/>
        </p:nvSpPr>
        <p:spPr>
          <a:xfrm>
            <a:off x="3154714" y="8060036"/>
            <a:ext cx="11331307" cy="940948"/>
          </a:xfrm>
          <a:prstGeom prst="roundRect">
            <a:avLst>
              <a:gd name="adj" fmla="val 7483"/>
            </a:avLst>
          </a:prstGeom>
          <a:noFill/>
          <a:ln w="12700" cap="flat">
            <a:solidFill>
              <a:schemeClr val="bg1">
                <a:lumMod val="95000"/>
              </a:schemeClr>
            </a:solidFill>
            <a:prstDash val="lgDash"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t">
            <a:noAutofit/>
          </a:bodyPr>
          <a:lstStyle/>
          <a:p>
            <a:pPr algn="r"/>
            <a:endParaRPr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zk">
            <a:extLst>
              <a:ext uri="{FF2B5EF4-FFF2-40B4-BE49-F238E27FC236}">
                <a16:creationId xmlns:a16="http://schemas.microsoft.com/office/drawing/2014/main" id="{1D19FFD4-5002-475C-A4D9-8CC1F1120AF3}"/>
              </a:ext>
            </a:extLst>
          </p:cNvPr>
          <p:cNvSpPr/>
          <p:nvPr/>
        </p:nvSpPr>
        <p:spPr>
          <a:xfrm>
            <a:off x="7049226" y="8306891"/>
            <a:ext cx="1169204" cy="442356"/>
          </a:xfrm>
          <a:prstGeom prst="roundRect">
            <a:avLst/>
          </a:prstGeom>
          <a:noFill/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Zipkin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zk">
            <a:extLst>
              <a:ext uri="{FF2B5EF4-FFF2-40B4-BE49-F238E27FC236}">
                <a16:creationId xmlns:a16="http://schemas.microsoft.com/office/drawing/2014/main" id="{180A33ED-2978-4BA3-8B56-516F8B3135A4}"/>
              </a:ext>
            </a:extLst>
          </p:cNvPr>
          <p:cNvSpPr/>
          <p:nvPr/>
        </p:nvSpPr>
        <p:spPr>
          <a:xfrm>
            <a:off x="8902353" y="8306891"/>
            <a:ext cx="1169204" cy="442356"/>
          </a:xfrm>
          <a:prstGeom prst="roundRect">
            <a:avLst/>
          </a:prstGeom>
          <a:noFill/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Jaeger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id="{F54ED2F8-05A4-4EE8-9127-0F1E72E1F3DD}"/>
              </a:ext>
            </a:extLst>
          </p:cNvPr>
          <p:cNvCxnSpPr>
            <a:cxnSpLocks/>
          </p:cNvCxnSpPr>
          <p:nvPr/>
        </p:nvCxnSpPr>
        <p:spPr>
          <a:xfrm>
            <a:off x="1855243" y="8484201"/>
            <a:ext cx="1627461" cy="0"/>
          </a:xfrm>
          <a:prstGeom prst="line">
            <a:avLst/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5" name="文本框 44">
            <a:extLst>
              <a:ext uri="{FF2B5EF4-FFF2-40B4-BE49-F238E27FC236}">
                <a16:creationId xmlns:a16="http://schemas.microsoft.com/office/drawing/2014/main" id="{8A4FA1A6-0624-49CA-ACF7-E24D8A1C0FAB}"/>
              </a:ext>
            </a:extLst>
          </p:cNvPr>
          <p:cNvSpPr txBox="1"/>
          <p:nvPr/>
        </p:nvSpPr>
        <p:spPr>
          <a:xfrm>
            <a:off x="1225262" y="8713726"/>
            <a:ext cx="668453" cy="2872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Monitor</a:t>
            </a:r>
            <a:endParaRPr kumimoji="0" lang="zh-CN" altLang="en-US" sz="1200" b="1" i="0" u="none" strike="noStrike" cap="none" spc="0" normalizeH="0" baseline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46" name="zk">
            <a:extLst>
              <a:ext uri="{FF2B5EF4-FFF2-40B4-BE49-F238E27FC236}">
                <a16:creationId xmlns:a16="http://schemas.microsoft.com/office/drawing/2014/main" id="{B86DAF7C-2D3A-4558-AA9B-AECB3A940BD0}"/>
              </a:ext>
            </a:extLst>
          </p:cNvPr>
          <p:cNvSpPr/>
          <p:nvPr/>
        </p:nvSpPr>
        <p:spPr>
          <a:xfrm>
            <a:off x="12882884" y="7042773"/>
            <a:ext cx="1152000" cy="432000"/>
          </a:xfrm>
          <a:prstGeom prst="roundRect">
            <a:avLst/>
          </a:prstGeom>
          <a:solidFill>
            <a:srgbClr val="2FA6AD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Nacos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8" name="图片 47">
            <a:extLst>
              <a:ext uri="{FF2B5EF4-FFF2-40B4-BE49-F238E27FC236}">
                <a16:creationId xmlns:a16="http://schemas.microsoft.com/office/drawing/2014/main" id="{B7AB5FAE-D7A7-4751-8875-268341F5FE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888" y="8238709"/>
            <a:ext cx="457200" cy="457200"/>
          </a:xfrm>
          <a:prstGeom prst="rect">
            <a:avLst/>
          </a:prstGeom>
        </p:spPr>
      </p:pic>
      <p:sp>
        <p:nvSpPr>
          <p:cNvPr id="53" name="Registries">
            <a:extLst>
              <a:ext uri="{FF2B5EF4-FFF2-40B4-BE49-F238E27FC236}">
                <a16:creationId xmlns:a16="http://schemas.microsoft.com/office/drawing/2014/main" id="{F6248ACB-834E-41A0-879D-EDCA7698C744}"/>
              </a:ext>
            </a:extLst>
          </p:cNvPr>
          <p:cNvSpPr/>
          <p:nvPr/>
        </p:nvSpPr>
        <p:spPr>
          <a:xfrm>
            <a:off x="3154714" y="3119073"/>
            <a:ext cx="2415909" cy="1002476"/>
          </a:xfrm>
          <a:prstGeom prst="roundRect">
            <a:avLst>
              <a:gd name="adj" fmla="val 7483"/>
            </a:avLst>
          </a:prstGeom>
          <a:noFill/>
          <a:ln w="12700" cap="flat">
            <a:solidFill>
              <a:schemeClr val="bg1">
                <a:lumMod val="95000"/>
              </a:schemeClr>
            </a:solidFill>
            <a:prstDash val="lgDash"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t">
            <a:noAutofit/>
          </a:bodyPr>
          <a:lstStyle/>
          <a:p>
            <a:pPr algn="r"/>
            <a:endParaRPr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</p:txBody>
      </p:sp>
      <p:sp>
        <p:nvSpPr>
          <p:cNvPr id="54" name="zk">
            <a:extLst>
              <a:ext uri="{FF2B5EF4-FFF2-40B4-BE49-F238E27FC236}">
                <a16:creationId xmlns:a16="http://schemas.microsoft.com/office/drawing/2014/main" id="{7849D694-D25D-40E2-BFAA-479B3360F759}"/>
              </a:ext>
            </a:extLst>
          </p:cNvPr>
          <p:cNvSpPr/>
          <p:nvPr/>
        </p:nvSpPr>
        <p:spPr>
          <a:xfrm>
            <a:off x="3482704" y="3238533"/>
            <a:ext cx="890337" cy="313529"/>
          </a:xfrm>
          <a:prstGeom prst="roundRect">
            <a:avLst/>
          </a:prstGeom>
          <a:solidFill>
            <a:srgbClr val="2FA6AD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failover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" name="zk">
            <a:extLst>
              <a:ext uri="{FF2B5EF4-FFF2-40B4-BE49-F238E27FC236}">
                <a16:creationId xmlns:a16="http://schemas.microsoft.com/office/drawing/2014/main" id="{90A6C4C4-1FA7-4B99-A7AE-6FDC02E0D89A}"/>
              </a:ext>
            </a:extLst>
          </p:cNvPr>
          <p:cNvSpPr/>
          <p:nvPr/>
        </p:nvSpPr>
        <p:spPr>
          <a:xfrm>
            <a:off x="3485038" y="3681428"/>
            <a:ext cx="890337" cy="313529"/>
          </a:xfrm>
          <a:prstGeom prst="roundRect">
            <a:avLst/>
          </a:prstGeom>
          <a:solidFill>
            <a:srgbClr val="17242F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failfast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8" name="zk">
            <a:extLst>
              <a:ext uri="{FF2B5EF4-FFF2-40B4-BE49-F238E27FC236}">
                <a16:creationId xmlns:a16="http://schemas.microsoft.com/office/drawing/2014/main" id="{32A68E58-CF1F-4A77-BE15-A9FD93CE179F}"/>
              </a:ext>
            </a:extLst>
          </p:cNvPr>
          <p:cNvSpPr/>
          <p:nvPr/>
        </p:nvSpPr>
        <p:spPr>
          <a:xfrm>
            <a:off x="4484557" y="3238533"/>
            <a:ext cx="890337" cy="313529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failsave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" name="zk">
            <a:extLst>
              <a:ext uri="{FF2B5EF4-FFF2-40B4-BE49-F238E27FC236}">
                <a16:creationId xmlns:a16="http://schemas.microsoft.com/office/drawing/2014/main" id="{5D583CE7-1F1F-4866-B65B-0522367E0F34}"/>
              </a:ext>
            </a:extLst>
          </p:cNvPr>
          <p:cNvSpPr/>
          <p:nvPr/>
        </p:nvSpPr>
        <p:spPr>
          <a:xfrm>
            <a:off x="4484557" y="3681427"/>
            <a:ext cx="890337" cy="313529"/>
          </a:xfrm>
          <a:prstGeom prst="roundRect">
            <a:avLst/>
          </a:prstGeom>
          <a:solidFill>
            <a:srgbClr val="17242F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</a:t>
            </a:r>
            <a:endParaRPr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" name="zk">
            <a:extLst>
              <a:ext uri="{FF2B5EF4-FFF2-40B4-BE49-F238E27FC236}">
                <a16:creationId xmlns:a16="http://schemas.microsoft.com/office/drawing/2014/main" id="{E78EAEEC-2A26-4BDB-8FA1-C74F8019C5E3}"/>
              </a:ext>
            </a:extLst>
          </p:cNvPr>
          <p:cNvSpPr/>
          <p:nvPr/>
        </p:nvSpPr>
        <p:spPr>
          <a:xfrm>
            <a:off x="11502076" y="2069061"/>
            <a:ext cx="1169204" cy="442356"/>
          </a:xfrm>
          <a:prstGeom prst="roundRect">
            <a:avLst/>
          </a:prstGeom>
          <a:solidFill>
            <a:srgbClr val="165155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k8s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2" name="Registries">
            <a:extLst>
              <a:ext uri="{FF2B5EF4-FFF2-40B4-BE49-F238E27FC236}">
                <a16:creationId xmlns:a16="http://schemas.microsoft.com/office/drawing/2014/main" id="{97FDC4B7-D2C2-41A6-AE6D-6A4FABF98A68}"/>
              </a:ext>
            </a:extLst>
          </p:cNvPr>
          <p:cNvSpPr/>
          <p:nvPr/>
        </p:nvSpPr>
        <p:spPr>
          <a:xfrm>
            <a:off x="12070112" y="3119073"/>
            <a:ext cx="2415909" cy="1002476"/>
          </a:xfrm>
          <a:prstGeom prst="roundRect">
            <a:avLst>
              <a:gd name="adj" fmla="val 7483"/>
            </a:avLst>
          </a:prstGeom>
          <a:noFill/>
          <a:ln w="12700" cap="flat">
            <a:solidFill>
              <a:schemeClr val="bg1">
                <a:lumMod val="95000"/>
              </a:schemeClr>
            </a:solidFill>
            <a:prstDash val="lgDash"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t">
            <a:noAutofit/>
          </a:bodyPr>
          <a:lstStyle/>
          <a:p>
            <a:pPr algn="r"/>
            <a:endParaRPr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</p:txBody>
      </p:sp>
      <p:sp>
        <p:nvSpPr>
          <p:cNvPr id="63" name="zk">
            <a:extLst>
              <a:ext uri="{FF2B5EF4-FFF2-40B4-BE49-F238E27FC236}">
                <a16:creationId xmlns:a16="http://schemas.microsoft.com/office/drawing/2014/main" id="{850ACBF0-7642-4ECE-B73E-BEBF61254751}"/>
              </a:ext>
            </a:extLst>
          </p:cNvPr>
          <p:cNvSpPr/>
          <p:nvPr/>
        </p:nvSpPr>
        <p:spPr>
          <a:xfrm>
            <a:off x="12398102" y="3238533"/>
            <a:ext cx="890337" cy="313529"/>
          </a:xfrm>
          <a:prstGeom prst="roundRect">
            <a:avLst/>
          </a:prstGeom>
          <a:solidFill>
            <a:schemeClr val="tx1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Random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zk">
            <a:extLst>
              <a:ext uri="{FF2B5EF4-FFF2-40B4-BE49-F238E27FC236}">
                <a16:creationId xmlns:a16="http://schemas.microsoft.com/office/drawing/2014/main" id="{88A45023-7E5E-4A44-84E5-0734D97EB906}"/>
              </a:ext>
            </a:extLst>
          </p:cNvPr>
          <p:cNvSpPr/>
          <p:nvPr/>
        </p:nvSpPr>
        <p:spPr>
          <a:xfrm>
            <a:off x="12400436" y="3681428"/>
            <a:ext cx="1889856" cy="313529"/>
          </a:xfrm>
          <a:prstGeom prst="roundRect">
            <a:avLst/>
          </a:prstGeom>
          <a:solidFill>
            <a:srgbClr val="2FA6AD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endParaRPr lang="en-US" altLang="zh-CN"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Least active</a:t>
            </a:r>
          </a:p>
          <a:p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5" name="zk">
            <a:extLst>
              <a:ext uri="{FF2B5EF4-FFF2-40B4-BE49-F238E27FC236}">
                <a16:creationId xmlns:a16="http://schemas.microsoft.com/office/drawing/2014/main" id="{F7BCAF3E-4274-4904-B38D-D96BA4373393}"/>
              </a:ext>
            </a:extLst>
          </p:cNvPr>
          <p:cNvSpPr/>
          <p:nvPr/>
        </p:nvSpPr>
        <p:spPr>
          <a:xfrm>
            <a:off x="13399955" y="3238533"/>
            <a:ext cx="890337" cy="313529"/>
          </a:xfrm>
          <a:prstGeom prst="roundRect">
            <a:avLst/>
          </a:prstGeom>
          <a:solidFill>
            <a:schemeClr val="tx1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RR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7" name="直接连接符 66">
            <a:extLst>
              <a:ext uri="{FF2B5EF4-FFF2-40B4-BE49-F238E27FC236}">
                <a16:creationId xmlns:a16="http://schemas.microsoft.com/office/drawing/2014/main" id="{24685EC5-6D66-4D29-87EF-C778C1963760}"/>
              </a:ext>
            </a:extLst>
          </p:cNvPr>
          <p:cNvCxnSpPr>
            <a:cxnSpLocks/>
          </p:cNvCxnSpPr>
          <p:nvPr/>
        </p:nvCxnSpPr>
        <p:spPr>
          <a:xfrm>
            <a:off x="14374516" y="3769891"/>
            <a:ext cx="864297" cy="0"/>
          </a:xfrm>
          <a:prstGeom prst="line">
            <a:avLst/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69" name="文本框 68">
            <a:extLst>
              <a:ext uri="{FF2B5EF4-FFF2-40B4-BE49-F238E27FC236}">
                <a16:creationId xmlns:a16="http://schemas.microsoft.com/office/drawing/2014/main" id="{704D2E22-6FC0-4787-8CAA-7552BADC00DF}"/>
              </a:ext>
            </a:extLst>
          </p:cNvPr>
          <p:cNvSpPr txBox="1"/>
          <p:nvPr/>
        </p:nvSpPr>
        <p:spPr>
          <a:xfrm>
            <a:off x="15121412" y="3947490"/>
            <a:ext cx="1136084" cy="2872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Load Balance</a:t>
            </a:r>
            <a:endParaRPr kumimoji="0" lang="zh-CN" altLang="en-US" sz="1200" b="1" i="0" u="none" strike="noStrike" cap="none" spc="0" normalizeH="0" baseline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2" name="文本框 71">
            <a:extLst>
              <a:ext uri="{FF2B5EF4-FFF2-40B4-BE49-F238E27FC236}">
                <a16:creationId xmlns:a16="http://schemas.microsoft.com/office/drawing/2014/main" id="{9AFBBCA4-3672-42F3-BB05-4A1AA53A63DF}"/>
              </a:ext>
            </a:extLst>
          </p:cNvPr>
          <p:cNvSpPr txBox="1"/>
          <p:nvPr/>
        </p:nvSpPr>
        <p:spPr>
          <a:xfrm>
            <a:off x="1263734" y="3822160"/>
            <a:ext cx="716543" cy="2872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Cluster</a:t>
            </a:r>
            <a:endParaRPr kumimoji="0" lang="zh-CN" altLang="en-US" sz="1200" b="1" i="0" u="none" strike="noStrike" cap="none" spc="0" normalizeH="0" baseline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73" name="直接连接符 72">
            <a:extLst>
              <a:ext uri="{FF2B5EF4-FFF2-40B4-BE49-F238E27FC236}">
                <a16:creationId xmlns:a16="http://schemas.microsoft.com/office/drawing/2014/main" id="{08701EBA-4AB6-455D-806B-A53FD39FD252}"/>
              </a:ext>
            </a:extLst>
          </p:cNvPr>
          <p:cNvCxnSpPr>
            <a:cxnSpLocks/>
          </p:cNvCxnSpPr>
          <p:nvPr/>
        </p:nvCxnSpPr>
        <p:spPr>
          <a:xfrm>
            <a:off x="1954629" y="3620479"/>
            <a:ext cx="1332346" cy="0"/>
          </a:xfrm>
          <a:prstGeom prst="line">
            <a:avLst/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78" name="图片 77">
            <a:extLst>
              <a:ext uri="{FF2B5EF4-FFF2-40B4-BE49-F238E27FC236}">
                <a16:creationId xmlns:a16="http://schemas.microsoft.com/office/drawing/2014/main" id="{D7075099-3737-49E5-8773-C11B45484A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898" y="2009276"/>
            <a:ext cx="457200" cy="457200"/>
          </a:xfrm>
          <a:prstGeom prst="rect">
            <a:avLst/>
          </a:prstGeom>
        </p:spPr>
      </p:pic>
      <p:pic>
        <p:nvPicPr>
          <p:cNvPr id="80" name="图片 79">
            <a:extLst>
              <a:ext uri="{FF2B5EF4-FFF2-40B4-BE49-F238E27FC236}">
                <a16:creationId xmlns:a16="http://schemas.microsoft.com/office/drawing/2014/main" id="{190CAFB3-2286-42D1-BE9A-2659B9CE629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405" y="3366585"/>
            <a:ext cx="457200" cy="457200"/>
          </a:xfrm>
          <a:prstGeom prst="rect">
            <a:avLst/>
          </a:prstGeom>
        </p:spPr>
      </p:pic>
      <p:sp>
        <p:nvSpPr>
          <p:cNvPr id="84" name="Registries">
            <a:extLst>
              <a:ext uri="{FF2B5EF4-FFF2-40B4-BE49-F238E27FC236}">
                <a16:creationId xmlns:a16="http://schemas.microsoft.com/office/drawing/2014/main" id="{E299AAE0-63EB-4816-8DE2-4F37C6190153}"/>
              </a:ext>
            </a:extLst>
          </p:cNvPr>
          <p:cNvSpPr/>
          <p:nvPr/>
        </p:nvSpPr>
        <p:spPr>
          <a:xfrm>
            <a:off x="7281381" y="3116650"/>
            <a:ext cx="2631704" cy="3212663"/>
          </a:xfrm>
          <a:prstGeom prst="roundRect">
            <a:avLst>
              <a:gd name="adj" fmla="val 7483"/>
            </a:avLst>
          </a:prstGeom>
          <a:noFill/>
          <a:ln w="12700" cap="flat">
            <a:solidFill>
              <a:schemeClr val="bg1">
                <a:lumMod val="95000"/>
              </a:schemeClr>
            </a:solidFill>
            <a:prstDash val="lgDash"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t">
            <a:noAutofit/>
          </a:bodyPr>
          <a:lstStyle/>
          <a:p>
            <a:pPr algn="r"/>
            <a:endParaRPr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</p:txBody>
      </p:sp>
      <p:sp>
        <p:nvSpPr>
          <p:cNvPr id="85" name="zk">
            <a:extLst>
              <a:ext uri="{FF2B5EF4-FFF2-40B4-BE49-F238E27FC236}">
                <a16:creationId xmlns:a16="http://schemas.microsoft.com/office/drawing/2014/main" id="{981EC1B7-A885-4685-B82A-A671B6714A49}"/>
              </a:ext>
            </a:extLst>
          </p:cNvPr>
          <p:cNvSpPr/>
          <p:nvPr/>
        </p:nvSpPr>
        <p:spPr>
          <a:xfrm>
            <a:off x="7936819" y="3603108"/>
            <a:ext cx="1401454" cy="313529"/>
          </a:xfrm>
          <a:prstGeom prst="roundRect">
            <a:avLst/>
          </a:prstGeom>
          <a:solidFill>
            <a:srgbClr val="175154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TPS limit</a:t>
            </a:r>
          </a:p>
        </p:txBody>
      </p:sp>
      <p:sp>
        <p:nvSpPr>
          <p:cNvPr id="86" name="zk">
            <a:extLst>
              <a:ext uri="{FF2B5EF4-FFF2-40B4-BE49-F238E27FC236}">
                <a16:creationId xmlns:a16="http://schemas.microsoft.com/office/drawing/2014/main" id="{1E109DC0-72E7-499B-B13B-CDA421714EDA}"/>
              </a:ext>
            </a:extLst>
          </p:cNvPr>
          <p:cNvSpPr/>
          <p:nvPr/>
        </p:nvSpPr>
        <p:spPr>
          <a:xfrm>
            <a:off x="7936819" y="4535895"/>
            <a:ext cx="1401454" cy="313529"/>
          </a:xfrm>
          <a:prstGeom prst="roundRect">
            <a:avLst/>
          </a:prstGeom>
          <a:solidFill>
            <a:srgbClr val="175154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endParaRPr lang="en-US" altLang="zh-CN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Generic </a:t>
            </a:r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invoke</a:t>
            </a:r>
          </a:p>
          <a:p>
            <a:endParaRPr lang="zh-CN" altLang="en-US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7" name="zk">
            <a:extLst>
              <a:ext uri="{FF2B5EF4-FFF2-40B4-BE49-F238E27FC236}">
                <a16:creationId xmlns:a16="http://schemas.microsoft.com/office/drawing/2014/main" id="{F9571B82-8FB9-49EE-9157-E27291B836C0}"/>
              </a:ext>
            </a:extLst>
          </p:cNvPr>
          <p:cNvSpPr/>
          <p:nvPr/>
        </p:nvSpPr>
        <p:spPr>
          <a:xfrm>
            <a:off x="7936819" y="5468682"/>
            <a:ext cx="1401454" cy="313529"/>
          </a:xfrm>
          <a:prstGeom prst="roundRect">
            <a:avLst/>
          </a:prstGeom>
          <a:solidFill>
            <a:srgbClr val="17242F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</a:t>
            </a:r>
            <a:endParaRPr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8" name="Registries">
            <a:extLst>
              <a:ext uri="{FF2B5EF4-FFF2-40B4-BE49-F238E27FC236}">
                <a16:creationId xmlns:a16="http://schemas.microsoft.com/office/drawing/2014/main" id="{CC95B9AB-41F0-492A-88BC-C43AA34D7F2E}"/>
              </a:ext>
            </a:extLst>
          </p:cNvPr>
          <p:cNvSpPr/>
          <p:nvPr/>
        </p:nvSpPr>
        <p:spPr>
          <a:xfrm>
            <a:off x="10251350" y="3119240"/>
            <a:ext cx="1728478" cy="3212664"/>
          </a:xfrm>
          <a:prstGeom prst="roundRect">
            <a:avLst>
              <a:gd name="adj" fmla="val 7483"/>
            </a:avLst>
          </a:prstGeom>
          <a:noFill/>
          <a:ln w="12700" cap="flat">
            <a:solidFill>
              <a:schemeClr val="bg1">
                <a:lumMod val="95000"/>
              </a:schemeClr>
            </a:solidFill>
            <a:prstDash val="lgDash"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t">
            <a:noAutofit/>
          </a:bodyPr>
          <a:lstStyle/>
          <a:p>
            <a:pPr algn="r"/>
            <a:endParaRPr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</p:txBody>
      </p:sp>
      <p:sp>
        <p:nvSpPr>
          <p:cNvPr id="89" name="zk">
            <a:extLst>
              <a:ext uri="{FF2B5EF4-FFF2-40B4-BE49-F238E27FC236}">
                <a16:creationId xmlns:a16="http://schemas.microsoft.com/office/drawing/2014/main" id="{D9F08055-02E3-4A59-B222-027EB2E72F90}"/>
              </a:ext>
            </a:extLst>
          </p:cNvPr>
          <p:cNvSpPr/>
          <p:nvPr/>
        </p:nvSpPr>
        <p:spPr>
          <a:xfrm>
            <a:off x="10593210" y="3373521"/>
            <a:ext cx="1080000" cy="288000"/>
          </a:xfrm>
          <a:prstGeom prst="roundRect">
            <a:avLst/>
          </a:prstGeom>
          <a:solidFill>
            <a:schemeClr val="tx1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triple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" name="zk">
            <a:extLst>
              <a:ext uri="{FF2B5EF4-FFF2-40B4-BE49-F238E27FC236}">
                <a16:creationId xmlns:a16="http://schemas.microsoft.com/office/drawing/2014/main" id="{AD35A852-06AF-4480-96DA-8E4098C81A73}"/>
              </a:ext>
            </a:extLst>
          </p:cNvPr>
          <p:cNvSpPr/>
          <p:nvPr/>
        </p:nvSpPr>
        <p:spPr>
          <a:xfrm>
            <a:off x="10593210" y="3888851"/>
            <a:ext cx="1080000" cy="288000"/>
          </a:xfrm>
          <a:prstGeom prst="roundRect">
            <a:avLst/>
          </a:prstGeom>
          <a:solidFill>
            <a:schemeClr val="tx1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b="1" dirty="0" err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gRPC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" name="zk">
            <a:extLst>
              <a:ext uri="{FF2B5EF4-FFF2-40B4-BE49-F238E27FC236}">
                <a16:creationId xmlns:a16="http://schemas.microsoft.com/office/drawing/2014/main" id="{2EB3FE8D-BC2A-431A-B2BC-A782B7C1B7D1}"/>
              </a:ext>
            </a:extLst>
          </p:cNvPr>
          <p:cNvSpPr/>
          <p:nvPr/>
        </p:nvSpPr>
        <p:spPr>
          <a:xfrm>
            <a:off x="10593210" y="4404181"/>
            <a:ext cx="1080000" cy="288000"/>
          </a:xfrm>
          <a:prstGeom prst="roundRect">
            <a:avLst/>
          </a:prstGeom>
          <a:solidFill>
            <a:schemeClr val="tx1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Dubbo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2" name="zk">
            <a:extLst>
              <a:ext uri="{FF2B5EF4-FFF2-40B4-BE49-F238E27FC236}">
                <a16:creationId xmlns:a16="http://schemas.microsoft.com/office/drawing/2014/main" id="{CDC45883-1BF9-4246-B559-D2CE7255E158}"/>
              </a:ext>
            </a:extLst>
          </p:cNvPr>
          <p:cNvSpPr/>
          <p:nvPr/>
        </p:nvSpPr>
        <p:spPr>
          <a:xfrm>
            <a:off x="10593210" y="4919510"/>
            <a:ext cx="1080000" cy="288000"/>
          </a:xfrm>
          <a:prstGeom prst="roundRect">
            <a:avLst/>
          </a:prstGeom>
          <a:solidFill>
            <a:srgbClr val="2FA6AD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sz="1200" b="1" dirty="0" err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jsonRPC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94" name="连接符: 肘形 93">
            <a:extLst>
              <a:ext uri="{FF2B5EF4-FFF2-40B4-BE49-F238E27FC236}">
                <a16:creationId xmlns:a16="http://schemas.microsoft.com/office/drawing/2014/main" id="{3CA465CC-B393-4885-9A2A-F107A2B0649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3053468" y="990935"/>
            <a:ext cx="182257" cy="4123225"/>
          </a:xfrm>
          <a:prstGeom prst="bentConnector2">
            <a:avLst/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99" name="图片 98">
            <a:extLst>
              <a:ext uri="{FF2B5EF4-FFF2-40B4-BE49-F238E27FC236}">
                <a16:creationId xmlns:a16="http://schemas.microsoft.com/office/drawing/2014/main" id="{06EB40BC-CEE1-44F3-BB77-4D4B03E3C2E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2032" y="2466476"/>
            <a:ext cx="457200" cy="457200"/>
          </a:xfrm>
          <a:prstGeom prst="rect">
            <a:avLst/>
          </a:prstGeom>
        </p:spPr>
      </p:pic>
      <p:sp>
        <p:nvSpPr>
          <p:cNvPr id="100" name="文本框 99">
            <a:extLst>
              <a:ext uri="{FF2B5EF4-FFF2-40B4-BE49-F238E27FC236}">
                <a16:creationId xmlns:a16="http://schemas.microsoft.com/office/drawing/2014/main" id="{820ED12D-B911-484C-BE7F-2B7A0BB64B82}"/>
              </a:ext>
            </a:extLst>
          </p:cNvPr>
          <p:cNvSpPr txBox="1"/>
          <p:nvPr/>
        </p:nvSpPr>
        <p:spPr>
          <a:xfrm>
            <a:off x="15121412" y="2923676"/>
            <a:ext cx="1136084" cy="2872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Protocol</a:t>
            </a:r>
            <a:endParaRPr kumimoji="0" lang="zh-CN" altLang="en-US" sz="1200" b="1" i="0" u="none" strike="noStrike" cap="none" spc="0" normalizeH="0" baseline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108" name="连接符: 肘形 107">
            <a:extLst>
              <a:ext uri="{FF2B5EF4-FFF2-40B4-BE49-F238E27FC236}">
                <a16:creationId xmlns:a16="http://schemas.microsoft.com/office/drawing/2014/main" id="{88F502C1-1048-4044-A5B1-6180161BFA49}"/>
              </a:ext>
            </a:extLst>
          </p:cNvPr>
          <p:cNvCxnSpPr>
            <a:cxnSpLocks/>
            <a:stCxn id="118" idx="2"/>
          </p:cNvCxnSpPr>
          <p:nvPr/>
        </p:nvCxnSpPr>
        <p:spPr>
          <a:xfrm rot="5400000">
            <a:off x="3892678" y="2117971"/>
            <a:ext cx="492998" cy="4500154"/>
          </a:xfrm>
          <a:prstGeom prst="bentConnector2">
            <a:avLst/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7" name="zk">
            <a:extLst>
              <a:ext uri="{FF2B5EF4-FFF2-40B4-BE49-F238E27FC236}">
                <a16:creationId xmlns:a16="http://schemas.microsoft.com/office/drawing/2014/main" id="{8DC51586-BC76-4973-B160-FD1D36E6257D}"/>
              </a:ext>
            </a:extLst>
          </p:cNvPr>
          <p:cNvSpPr/>
          <p:nvPr/>
        </p:nvSpPr>
        <p:spPr>
          <a:xfrm>
            <a:off x="10593210" y="5753022"/>
            <a:ext cx="1080000" cy="288000"/>
          </a:xfrm>
          <a:prstGeom prst="roundRect">
            <a:avLst/>
          </a:prstGeom>
          <a:solidFill>
            <a:srgbClr val="17242F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</a:t>
            </a:r>
            <a:endParaRPr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8" name="Registries">
            <a:extLst>
              <a:ext uri="{FF2B5EF4-FFF2-40B4-BE49-F238E27FC236}">
                <a16:creationId xmlns:a16="http://schemas.microsoft.com/office/drawing/2014/main" id="{5F9C7DFD-A3F7-48EB-A7DB-E76DBF9D1282}"/>
              </a:ext>
            </a:extLst>
          </p:cNvPr>
          <p:cNvSpPr/>
          <p:nvPr/>
        </p:nvSpPr>
        <p:spPr>
          <a:xfrm>
            <a:off x="5753190" y="3119240"/>
            <a:ext cx="1272127" cy="1002309"/>
          </a:xfrm>
          <a:prstGeom prst="roundRect">
            <a:avLst>
              <a:gd name="adj" fmla="val 7483"/>
            </a:avLst>
          </a:prstGeom>
          <a:noFill/>
          <a:ln w="12700" cap="flat">
            <a:solidFill>
              <a:schemeClr val="bg1">
                <a:lumMod val="95000"/>
              </a:schemeClr>
            </a:solidFill>
            <a:prstDash val="lgDash"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t">
            <a:noAutofit/>
          </a:bodyPr>
          <a:lstStyle/>
          <a:p>
            <a:pPr algn="r"/>
            <a:endParaRPr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</p:txBody>
      </p:sp>
      <p:sp>
        <p:nvSpPr>
          <p:cNvPr id="121" name="zk">
            <a:extLst>
              <a:ext uri="{FF2B5EF4-FFF2-40B4-BE49-F238E27FC236}">
                <a16:creationId xmlns:a16="http://schemas.microsoft.com/office/drawing/2014/main" id="{A95ED082-B194-40FD-9731-8A1A6A544D8A}"/>
              </a:ext>
            </a:extLst>
          </p:cNvPr>
          <p:cNvSpPr/>
          <p:nvPr/>
        </p:nvSpPr>
        <p:spPr>
          <a:xfrm>
            <a:off x="5939251" y="3238701"/>
            <a:ext cx="935481" cy="728171"/>
          </a:xfrm>
          <a:prstGeom prst="roundRect">
            <a:avLst/>
          </a:prstGeom>
          <a:solidFill>
            <a:schemeClr val="tx1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v3router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7" name="文本框 126">
            <a:extLst>
              <a:ext uri="{FF2B5EF4-FFF2-40B4-BE49-F238E27FC236}">
                <a16:creationId xmlns:a16="http://schemas.microsoft.com/office/drawing/2014/main" id="{832FF039-2318-42E6-BC1B-200686B97D64}"/>
              </a:ext>
            </a:extLst>
          </p:cNvPr>
          <p:cNvSpPr txBox="1"/>
          <p:nvPr/>
        </p:nvSpPr>
        <p:spPr>
          <a:xfrm>
            <a:off x="1296913" y="4769223"/>
            <a:ext cx="597921" cy="2872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Router</a:t>
            </a:r>
            <a:endParaRPr kumimoji="0" lang="zh-CN" altLang="en-US" sz="1200" b="1" i="0" u="none" strike="noStrike" cap="none" spc="0" normalizeH="0" baseline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133" name="连接符: 肘形 132">
            <a:extLst>
              <a:ext uri="{FF2B5EF4-FFF2-40B4-BE49-F238E27FC236}">
                <a16:creationId xmlns:a16="http://schemas.microsoft.com/office/drawing/2014/main" id="{B5C7E96B-663D-4C95-8E1F-916858A4DE3F}"/>
              </a:ext>
            </a:extLst>
          </p:cNvPr>
          <p:cNvCxnSpPr>
            <a:cxnSpLocks/>
          </p:cNvCxnSpPr>
          <p:nvPr/>
        </p:nvCxnSpPr>
        <p:spPr>
          <a:xfrm rot="5400000">
            <a:off x="5095023" y="3020836"/>
            <a:ext cx="387464" cy="6616956"/>
          </a:xfrm>
          <a:prstGeom prst="bentConnector2">
            <a:avLst/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34" name="文本框 133">
            <a:extLst>
              <a:ext uri="{FF2B5EF4-FFF2-40B4-BE49-F238E27FC236}">
                <a16:creationId xmlns:a16="http://schemas.microsoft.com/office/drawing/2014/main" id="{C0C43D76-75CC-4756-8A94-D6EBD029F177}"/>
              </a:ext>
            </a:extLst>
          </p:cNvPr>
          <p:cNvSpPr txBox="1"/>
          <p:nvPr/>
        </p:nvSpPr>
        <p:spPr>
          <a:xfrm>
            <a:off x="1302127" y="6686304"/>
            <a:ext cx="479298" cy="2872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Filter</a:t>
            </a:r>
            <a:endParaRPr kumimoji="0" lang="zh-CN" altLang="en-US" sz="1200" b="1" i="0" u="none" strike="noStrike" cap="none" spc="0" normalizeH="0" baseline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6" name="Registries">
            <a:extLst>
              <a:ext uri="{FF2B5EF4-FFF2-40B4-BE49-F238E27FC236}">
                <a16:creationId xmlns:a16="http://schemas.microsoft.com/office/drawing/2014/main" id="{45732B1A-14B6-4059-8C31-F51DF282A444}"/>
              </a:ext>
            </a:extLst>
          </p:cNvPr>
          <p:cNvSpPr/>
          <p:nvPr/>
        </p:nvSpPr>
        <p:spPr>
          <a:xfrm>
            <a:off x="3154715" y="4908106"/>
            <a:ext cx="2415908" cy="1421202"/>
          </a:xfrm>
          <a:prstGeom prst="roundRect">
            <a:avLst>
              <a:gd name="adj" fmla="val 7483"/>
            </a:avLst>
          </a:prstGeom>
          <a:noFill/>
          <a:ln w="12700" cap="flat">
            <a:solidFill>
              <a:schemeClr val="bg1">
                <a:lumMod val="95000"/>
              </a:schemeClr>
            </a:solidFill>
            <a:prstDash val="lgDash"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t">
            <a:noAutofit/>
          </a:bodyPr>
          <a:lstStyle/>
          <a:p>
            <a:pPr algn="r"/>
            <a:endParaRPr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</p:txBody>
      </p:sp>
      <p:sp>
        <p:nvSpPr>
          <p:cNvPr id="142" name="zk">
            <a:extLst>
              <a:ext uri="{FF2B5EF4-FFF2-40B4-BE49-F238E27FC236}">
                <a16:creationId xmlns:a16="http://schemas.microsoft.com/office/drawing/2014/main" id="{BC57CDB6-79B3-4A35-92B2-6F5E0BC98601}"/>
              </a:ext>
            </a:extLst>
          </p:cNvPr>
          <p:cNvSpPr/>
          <p:nvPr/>
        </p:nvSpPr>
        <p:spPr>
          <a:xfrm>
            <a:off x="3368707" y="5774374"/>
            <a:ext cx="890337" cy="313529"/>
          </a:xfrm>
          <a:prstGeom prst="roundRect">
            <a:avLst/>
          </a:prstGeom>
          <a:solidFill>
            <a:schemeClr val="tx1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b="1" dirty="0" err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gRPC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3" name="zk">
            <a:extLst>
              <a:ext uri="{FF2B5EF4-FFF2-40B4-BE49-F238E27FC236}">
                <a16:creationId xmlns:a16="http://schemas.microsoft.com/office/drawing/2014/main" id="{653F4DC5-13E3-4B0C-92F5-A16ED237DE2E}"/>
              </a:ext>
            </a:extLst>
          </p:cNvPr>
          <p:cNvSpPr/>
          <p:nvPr/>
        </p:nvSpPr>
        <p:spPr>
          <a:xfrm>
            <a:off x="4492556" y="5772616"/>
            <a:ext cx="890337" cy="313529"/>
          </a:xfrm>
          <a:prstGeom prst="roundRect">
            <a:avLst/>
          </a:prstGeom>
          <a:solidFill>
            <a:schemeClr val="tx1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4" name="zk">
            <a:extLst>
              <a:ext uri="{FF2B5EF4-FFF2-40B4-BE49-F238E27FC236}">
                <a16:creationId xmlns:a16="http://schemas.microsoft.com/office/drawing/2014/main" id="{04CF36FD-E4B0-4072-8960-2E7FC11FDF4B}"/>
              </a:ext>
            </a:extLst>
          </p:cNvPr>
          <p:cNvSpPr/>
          <p:nvPr/>
        </p:nvSpPr>
        <p:spPr>
          <a:xfrm>
            <a:off x="4485962" y="5138725"/>
            <a:ext cx="890337" cy="313529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Dubbo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6" name="文本框 145">
            <a:extLst>
              <a:ext uri="{FF2B5EF4-FFF2-40B4-BE49-F238E27FC236}">
                <a16:creationId xmlns:a16="http://schemas.microsoft.com/office/drawing/2014/main" id="{BB8BAF7B-7FDE-4B29-9450-686CF2D6DF48}"/>
              </a:ext>
            </a:extLst>
          </p:cNvPr>
          <p:cNvSpPr txBox="1"/>
          <p:nvPr/>
        </p:nvSpPr>
        <p:spPr>
          <a:xfrm>
            <a:off x="1269231" y="5828628"/>
            <a:ext cx="716543" cy="2872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Invoker</a:t>
            </a:r>
            <a:endParaRPr kumimoji="0" lang="zh-CN" altLang="en-US" sz="1200" b="1" i="0" u="none" strike="noStrike" cap="none" spc="0" normalizeH="0" baseline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147" name="直接连接符 146">
            <a:extLst>
              <a:ext uri="{FF2B5EF4-FFF2-40B4-BE49-F238E27FC236}">
                <a16:creationId xmlns:a16="http://schemas.microsoft.com/office/drawing/2014/main" id="{DB132553-3355-4F53-A6CF-EBCB4CC8C2D5}"/>
              </a:ext>
            </a:extLst>
          </p:cNvPr>
          <p:cNvCxnSpPr>
            <a:cxnSpLocks/>
          </p:cNvCxnSpPr>
          <p:nvPr/>
        </p:nvCxnSpPr>
        <p:spPr>
          <a:xfrm>
            <a:off x="1960126" y="5626947"/>
            <a:ext cx="1332346" cy="0"/>
          </a:xfrm>
          <a:prstGeom prst="line">
            <a:avLst/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0" name="Registries">
            <a:extLst>
              <a:ext uri="{FF2B5EF4-FFF2-40B4-BE49-F238E27FC236}">
                <a16:creationId xmlns:a16="http://schemas.microsoft.com/office/drawing/2014/main" id="{F57741CD-4975-4278-A2D7-719405B6D470}"/>
              </a:ext>
            </a:extLst>
          </p:cNvPr>
          <p:cNvSpPr/>
          <p:nvPr/>
        </p:nvSpPr>
        <p:spPr>
          <a:xfrm>
            <a:off x="12086678" y="4455568"/>
            <a:ext cx="2415908" cy="1873741"/>
          </a:xfrm>
          <a:prstGeom prst="roundRect">
            <a:avLst>
              <a:gd name="adj" fmla="val 7483"/>
            </a:avLst>
          </a:prstGeom>
          <a:noFill/>
          <a:ln w="12700" cap="flat">
            <a:solidFill>
              <a:schemeClr val="bg1">
                <a:lumMod val="95000"/>
              </a:schemeClr>
            </a:solidFill>
            <a:prstDash val="lgDash"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t">
            <a:noAutofit/>
          </a:bodyPr>
          <a:lstStyle/>
          <a:p>
            <a:pPr algn="r"/>
            <a:endParaRPr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</p:txBody>
      </p:sp>
      <p:sp>
        <p:nvSpPr>
          <p:cNvPr id="151" name="zk">
            <a:extLst>
              <a:ext uri="{FF2B5EF4-FFF2-40B4-BE49-F238E27FC236}">
                <a16:creationId xmlns:a16="http://schemas.microsoft.com/office/drawing/2014/main" id="{ED62604C-8A99-40BF-9F0D-D3390D54DAD6}"/>
              </a:ext>
            </a:extLst>
          </p:cNvPr>
          <p:cNvSpPr/>
          <p:nvPr/>
        </p:nvSpPr>
        <p:spPr>
          <a:xfrm>
            <a:off x="12242197" y="4742952"/>
            <a:ext cx="944414" cy="313529"/>
          </a:xfrm>
          <a:prstGeom prst="roundRect">
            <a:avLst/>
          </a:prstGeom>
          <a:solidFill>
            <a:schemeClr val="tx1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interface1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54" name="直接连接符 153">
            <a:extLst>
              <a:ext uri="{FF2B5EF4-FFF2-40B4-BE49-F238E27FC236}">
                <a16:creationId xmlns:a16="http://schemas.microsoft.com/office/drawing/2014/main" id="{315DE9C7-E189-46D5-9F57-BEE67F4996E1}"/>
              </a:ext>
            </a:extLst>
          </p:cNvPr>
          <p:cNvCxnSpPr>
            <a:cxnSpLocks/>
          </p:cNvCxnSpPr>
          <p:nvPr/>
        </p:nvCxnSpPr>
        <p:spPr>
          <a:xfrm>
            <a:off x="14316237" y="5333014"/>
            <a:ext cx="864297" cy="0"/>
          </a:xfrm>
          <a:prstGeom prst="line">
            <a:avLst/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62" name="文本框 161">
            <a:extLst>
              <a:ext uri="{FF2B5EF4-FFF2-40B4-BE49-F238E27FC236}">
                <a16:creationId xmlns:a16="http://schemas.microsoft.com/office/drawing/2014/main" id="{AA2E1F7D-BACC-4198-9D63-5CD33C0A8277}"/>
              </a:ext>
            </a:extLst>
          </p:cNvPr>
          <p:cNvSpPr txBox="1"/>
          <p:nvPr/>
        </p:nvSpPr>
        <p:spPr>
          <a:xfrm>
            <a:off x="15029304" y="5435887"/>
            <a:ext cx="1136084" cy="2872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Proxy</a:t>
            </a:r>
            <a:endParaRPr kumimoji="0" lang="zh-CN" altLang="en-US" sz="1200" b="1" i="0" u="none" strike="noStrike" cap="none" spc="0" normalizeH="0" baseline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3" name="zk">
            <a:extLst>
              <a:ext uri="{FF2B5EF4-FFF2-40B4-BE49-F238E27FC236}">
                <a16:creationId xmlns:a16="http://schemas.microsoft.com/office/drawing/2014/main" id="{AF486828-30CA-434F-966A-DA24C2C8B15A}"/>
              </a:ext>
            </a:extLst>
          </p:cNvPr>
          <p:cNvSpPr/>
          <p:nvPr/>
        </p:nvSpPr>
        <p:spPr>
          <a:xfrm>
            <a:off x="12242197" y="5210731"/>
            <a:ext cx="944414" cy="313529"/>
          </a:xfrm>
          <a:prstGeom prst="roundRect">
            <a:avLst/>
          </a:prstGeom>
          <a:solidFill>
            <a:schemeClr val="tx1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interface2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4" name="zk">
            <a:extLst>
              <a:ext uri="{FF2B5EF4-FFF2-40B4-BE49-F238E27FC236}">
                <a16:creationId xmlns:a16="http://schemas.microsoft.com/office/drawing/2014/main" id="{AD4E9F90-015C-4A40-953A-BB946E44EDA1}"/>
              </a:ext>
            </a:extLst>
          </p:cNvPr>
          <p:cNvSpPr/>
          <p:nvPr/>
        </p:nvSpPr>
        <p:spPr>
          <a:xfrm>
            <a:off x="12242197" y="5663257"/>
            <a:ext cx="944414" cy="313529"/>
          </a:xfrm>
          <a:prstGeom prst="roundRect">
            <a:avLst/>
          </a:prstGeom>
          <a:solidFill>
            <a:srgbClr val="17242F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</a:t>
            </a:r>
            <a:endParaRPr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5" name="zk">
            <a:extLst>
              <a:ext uri="{FF2B5EF4-FFF2-40B4-BE49-F238E27FC236}">
                <a16:creationId xmlns:a16="http://schemas.microsoft.com/office/drawing/2014/main" id="{71566939-962E-43E1-8DD9-8FA47259F816}"/>
              </a:ext>
            </a:extLst>
          </p:cNvPr>
          <p:cNvSpPr/>
          <p:nvPr/>
        </p:nvSpPr>
        <p:spPr>
          <a:xfrm>
            <a:off x="13294986" y="4728963"/>
            <a:ext cx="890337" cy="313529"/>
          </a:xfrm>
          <a:prstGeom prst="roundRect">
            <a:avLst/>
          </a:prstGeom>
          <a:solidFill>
            <a:srgbClr val="175154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service1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6" name="zk">
            <a:extLst>
              <a:ext uri="{FF2B5EF4-FFF2-40B4-BE49-F238E27FC236}">
                <a16:creationId xmlns:a16="http://schemas.microsoft.com/office/drawing/2014/main" id="{5542E580-5AC7-40B5-AF85-DEEEDDE6F7E5}"/>
              </a:ext>
            </a:extLst>
          </p:cNvPr>
          <p:cNvSpPr/>
          <p:nvPr/>
        </p:nvSpPr>
        <p:spPr>
          <a:xfrm>
            <a:off x="13294986" y="5196742"/>
            <a:ext cx="890337" cy="313529"/>
          </a:xfrm>
          <a:prstGeom prst="roundRect">
            <a:avLst/>
          </a:prstGeom>
          <a:solidFill>
            <a:srgbClr val="175154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service2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7" name="zk">
            <a:extLst>
              <a:ext uri="{FF2B5EF4-FFF2-40B4-BE49-F238E27FC236}">
                <a16:creationId xmlns:a16="http://schemas.microsoft.com/office/drawing/2014/main" id="{F386B0CD-92B8-4CB3-BDD8-49C77528718C}"/>
              </a:ext>
            </a:extLst>
          </p:cNvPr>
          <p:cNvSpPr/>
          <p:nvPr/>
        </p:nvSpPr>
        <p:spPr>
          <a:xfrm>
            <a:off x="13294986" y="5649268"/>
            <a:ext cx="890337" cy="313529"/>
          </a:xfrm>
          <a:prstGeom prst="roundRect">
            <a:avLst/>
          </a:prstGeom>
          <a:solidFill>
            <a:srgbClr val="17242F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</a:t>
            </a:r>
            <a:endParaRPr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8" name="Registries">
            <a:extLst>
              <a:ext uri="{FF2B5EF4-FFF2-40B4-BE49-F238E27FC236}">
                <a16:creationId xmlns:a16="http://schemas.microsoft.com/office/drawing/2014/main" id="{4A49FB8D-B287-4463-B9C5-DF28F00809B7}"/>
              </a:ext>
            </a:extLst>
          </p:cNvPr>
          <p:cNvSpPr/>
          <p:nvPr/>
        </p:nvSpPr>
        <p:spPr>
          <a:xfrm>
            <a:off x="5761697" y="4881266"/>
            <a:ext cx="1272127" cy="1448042"/>
          </a:xfrm>
          <a:prstGeom prst="roundRect">
            <a:avLst>
              <a:gd name="adj" fmla="val 7483"/>
            </a:avLst>
          </a:prstGeom>
          <a:noFill/>
          <a:ln w="12700" cap="flat">
            <a:solidFill>
              <a:schemeClr val="bg1">
                <a:lumMod val="95000"/>
              </a:schemeClr>
            </a:solidFill>
            <a:prstDash val="lgDash"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t">
            <a:noAutofit/>
          </a:bodyPr>
          <a:lstStyle/>
          <a:p>
            <a:pPr algn="r"/>
            <a:endParaRPr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</p:txBody>
      </p:sp>
      <p:sp>
        <p:nvSpPr>
          <p:cNvPr id="169" name="zk">
            <a:extLst>
              <a:ext uri="{FF2B5EF4-FFF2-40B4-BE49-F238E27FC236}">
                <a16:creationId xmlns:a16="http://schemas.microsoft.com/office/drawing/2014/main" id="{9BBBCD00-356B-4ABD-A14B-A3EC06BAEFE8}"/>
              </a:ext>
            </a:extLst>
          </p:cNvPr>
          <p:cNvSpPr/>
          <p:nvPr/>
        </p:nvSpPr>
        <p:spPr>
          <a:xfrm>
            <a:off x="5912244" y="5139985"/>
            <a:ext cx="890337" cy="313529"/>
          </a:xfrm>
          <a:prstGeom prst="roundRect">
            <a:avLst/>
          </a:prstGeom>
          <a:solidFill>
            <a:srgbClr val="2FA6AD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tracing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1" name="zk">
            <a:extLst>
              <a:ext uri="{FF2B5EF4-FFF2-40B4-BE49-F238E27FC236}">
                <a16:creationId xmlns:a16="http://schemas.microsoft.com/office/drawing/2014/main" id="{917E3F0A-831D-429E-B39C-66F3BDFF9E54}"/>
              </a:ext>
            </a:extLst>
          </p:cNvPr>
          <p:cNvSpPr/>
          <p:nvPr/>
        </p:nvSpPr>
        <p:spPr>
          <a:xfrm>
            <a:off x="5909769" y="5785078"/>
            <a:ext cx="890337" cy="313529"/>
          </a:xfrm>
          <a:prstGeom prst="roundRect">
            <a:avLst/>
          </a:prstGeom>
          <a:solidFill>
            <a:srgbClr val="2FA6AD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config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73" name="图片 172">
            <a:extLst>
              <a:ext uri="{FF2B5EF4-FFF2-40B4-BE49-F238E27FC236}">
                <a16:creationId xmlns:a16="http://schemas.microsoft.com/office/drawing/2014/main" id="{1EC46F80-3B96-4179-BDF0-03EC0514687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177" y="4335111"/>
            <a:ext cx="457200" cy="457200"/>
          </a:xfrm>
          <a:prstGeom prst="rect">
            <a:avLst/>
          </a:prstGeom>
        </p:spPr>
      </p:pic>
      <p:pic>
        <p:nvPicPr>
          <p:cNvPr id="175" name="图片 174">
            <a:extLst>
              <a:ext uri="{FF2B5EF4-FFF2-40B4-BE49-F238E27FC236}">
                <a16:creationId xmlns:a16="http://schemas.microsoft.com/office/drawing/2014/main" id="{F37FEB17-CEFE-41B6-8E67-D43F72E6A89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5341" y="5392438"/>
            <a:ext cx="457200" cy="457200"/>
          </a:xfrm>
          <a:prstGeom prst="rect">
            <a:avLst/>
          </a:prstGeom>
        </p:spPr>
      </p:pic>
      <p:pic>
        <p:nvPicPr>
          <p:cNvPr id="177" name="图片 176">
            <a:extLst>
              <a:ext uri="{FF2B5EF4-FFF2-40B4-BE49-F238E27FC236}">
                <a16:creationId xmlns:a16="http://schemas.microsoft.com/office/drawing/2014/main" id="{4CF4D14D-A1D6-4343-BD8B-53BF6BB9C91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0792" y="6232241"/>
            <a:ext cx="485775" cy="457200"/>
          </a:xfrm>
          <a:prstGeom prst="rect">
            <a:avLst/>
          </a:prstGeom>
        </p:spPr>
      </p:pic>
      <p:pic>
        <p:nvPicPr>
          <p:cNvPr id="179" name="图片 178">
            <a:extLst>
              <a:ext uri="{FF2B5EF4-FFF2-40B4-BE49-F238E27FC236}">
                <a16:creationId xmlns:a16="http://schemas.microsoft.com/office/drawing/2014/main" id="{41E59772-6F42-4CE8-8F80-AC195F81399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8746" y="5082490"/>
            <a:ext cx="457200" cy="457200"/>
          </a:xfrm>
          <a:prstGeom prst="rect">
            <a:avLst/>
          </a:prstGeom>
        </p:spPr>
      </p:pic>
      <p:pic>
        <p:nvPicPr>
          <p:cNvPr id="181" name="图片 180">
            <a:extLst>
              <a:ext uri="{FF2B5EF4-FFF2-40B4-BE49-F238E27FC236}">
                <a16:creationId xmlns:a16="http://schemas.microsoft.com/office/drawing/2014/main" id="{821EA0DB-42A6-47FA-BDCC-8F44857A55C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1141" y="3541291"/>
            <a:ext cx="457200" cy="457200"/>
          </a:xfrm>
          <a:prstGeom prst="rect">
            <a:avLst/>
          </a:prstGeom>
        </p:spPr>
      </p:pic>
      <p:sp>
        <p:nvSpPr>
          <p:cNvPr id="93" name="文本框 92">
            <a:extLst>
              <a:ext uri="{FF2B5EF4-FFF2-40B4-BE49-F238E27FC236}">
                <a16:creationId xmlns:a16="http://schemas.microsoft.com/office/drawing/2014/main" id="{879010A7-FBAD-4F7B-8E94-292A23735C61}"/>
              </a:ext>
            </a:extLst>
          </p:cNvPr>
          <p:cNvSpPr txBox="1"/>
          <p:nvPr/>
        </p:nvSpPr>
        <p:spPr>
          <a:xfrm>
            <a:off x="3154714" y="9154862"/>
            <a:ext cx="4782106" cy="53347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/>
            <a:r>
              <a:rPr lang="en-US" altLang="zh-CN" sz="14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 Light"/>
              </a:rPr>
              <a:t> RR 	     -&gt; Round Robin  </a:t>
            </a:r>
          </a:p>
          <a:p>
            <a:pPr algn="l"/>
            <a:r>
              <a:rPr lang="en-US" altLang="zh-CN" sz="14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Helvetica Light"/>
              </a:rPr>
              <a:t> Hlty Inst -&gt; </a:t>
            </a:r>
            <a:r>
              <a:rPr lang="en-US" altLang="zh-CN" sz="1400" b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Healthy instance first</a:t>
            </a:r>
          </a:p>
        </p:txBody>
      </p:sp>
      <p:sp>
        <p:nvSpPr>
          <p:cNvPr id="95" name="zk">
            <a:extLst>
              <a:ext uri="{FF2B5EF4-FFF2-40B4-BE49-F238E27FC236}">
                <a16:creationId xmlns:a16="http://schemas.microsoft.com/office/drawing/2014/main" id="{A28DF06C-BD0E-694D-806D-4CB443E647D2}"/>
              </a:ext>
            </a:extLst>
          </p:cNvPr>
          <p:cNvSpPr/>
          <p:nvPr/>
        </p:nvSpPr>
        <p:spPr>
          <a:xfrm>
            <a:off x="10593210" y="5344728"/>
            <a:ext cx="1080000" cy="288000"/>
          </a:xfrm>
          <a:prstGeom prst="roundRect">
            <a:avLst/>
          </a:prstGeom>
          <a:solidFill>
            <a:srgbClr val="2FA6AD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rest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gistries">
            <a:extLst>
              <a:ext uri="{FF2B5EF4-FFF2-40B4-BE49-F238E27FC236}">
                <a16:creationId xmlns:a16="http://schemas.microsoft.com/office/drawing/2014/main" id="{6E33BFAD-1357-6145-8CA4-8FDA9CE528ED}"/>
              </a:ext>
            </a:extLst>
          </p:cNvPr>
          <p:cNvSpPr/>
          <p:nvPr/>
        </p:nvSpPr>
        <p:spPr>
          <a:xfrm>
            <a:off x="3148962" y="6762176"/>
            <a:ext cx="5994614" cy="940948"/>
          </a:xfrm>
          <a:prstGeom prst="roundRect">
            <a:avLst>
              <a:gd name="adj" fmla="val 7483"/>
            </a:avLst>
          </a:prstGeom>
          <a:noFill/>
          <a:ln w="12700" cap="flat">
            <a:solidFill>
              <a:schemeClr val="bg1">
                <a:lumMod val="95000"/>
              </a:schemeClr>
            </a:solidFill>
            <a:prstDash val="lgDash"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t">
            <a:noAutofit/>
          </a:bodyPr>
          <a:lstStyle/>
          <a:p>
            <a:pPr algn="r"/>
            <a:endParaRPr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7" name="zk">
            <a:extLst>
              <a:ext uri="{FF2B5EF4-FFF2-40B4-BE49-F238E27FC236}">
                <a16:creationId xmlns:a16="http://schemas.microsoft.com/office/drawing/2014/main" id="{8E67ED09-1C72-A845-9C8E-B6C561968B0B}"/>
              </a:ext>
            </a:extLst>
          </p:cNvPr>
          <p:cNvSpPr/>
          <p:nvPr/>
        </p:nvSpPr>
        <p:spPr>
          <a:xfrm>
            <a:off x="3320667" y="7025758"/>
            <a:ext cx="1073347" cy="432000"/>
          </a:xfrm>
          <a:prstGeom prst="roundRect">
            <a:avLst/>
          </a:prstGeom>
          <a:noFill/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ZK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zk">
            <a:extLst>
              <a:ext uri="{FF2B5EF4-FFF2-40B4-BE49-F238E27FC236}">
                <a16:creationId xmlns:a16="http://schemas.microsoft.com/office/drawing/2014/main" id="{A31ED276-6D16-E34B-834E-5FE74985B061}"/>
              </a:ext>
            </a:extLst>
          </p:cNvPr>
          <p:cNvSpPr/>
          <p:nvPr/>
        </p:nvSpPr>
        <p:spPr>
          <a:xfrm>
            <a:off x="5431654" y="7042789"/>
            <a:ext cx="1248060" cy="432000"/>
          </a:xfrm>
          <a:prstGeom prst="roundRect">
            <a:avLst/>
          </a:prstGeom>
          <a:solidFill>
            <a:srgbClr val="2FA6AD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Nacos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" name="zk">
            <a:extLst>
              <a:ext uri="{FF2B5EF4-FFF2-40B4-BE49-F238E27FC236}">
                <a16:creationId xmlns:a16="http://schemas.microsoft.com/office/drawing/2014/main" id="{4EDA2634-BDE8-0D4B-93FB-88C06D33187B}"/>
              </a:ext>
            </a:extLst>
          </p:cNvPr>
          <p:cNvSpPr/>
          <p:nvPr/>
        </p:nvSpPr>
        <p:spPr>
          <a:xfrm>
            <a:off x="7667924" y="7025758"/>
            <a:ext cx="1183432" cy="432000"/>
          </a:xfrm>
          <a:prstGeom prst="roundRect">
            <a:avLst/>
          </a:prstGeom>
          <a:solidFill>
            <a:srgbClr val="2FA6AD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Etcd</a:t>
            </a:r>
            <a:endParaRPr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03" name="连接符: 肘形 93">
            <a:extLst>
              <a:ext uri="{FF2B5EF4-FFF2-40B4-BE49-F238E27FC236}">
                <a16:creationId xmlns:a16="http://schemas.microsoft.com/office/drawing/2014/main" id="{F8EF06CC-417D-5541-BB5A-9B90DD29362D}"/>
              </a:ext>
            </a:extLst>
          </p:cNvPr>
          <p:cNvCxnSpPr>
            <a:cxnSpLocks/>
            <a:stCxn id="96" idx="2"/>
          </p:cNvCxnSpPr>
          <p:nvPr/>
        </p:nvCxnSpPr>
        <p:spPr>
          <a:xfrm rot="16200000" flipH="1">
            <a:off x="10576150" y="3273243"/>
            <a:ext cx="233838" cy="9093600"/>
          </a:xfrm>
          <a:prstGeom prst="bentConnector2">
            <a:avLst/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4" name="图片 13">
            <a:extLst>
              <a:ext uri="{FF2B5EF4-FFF2-40B4-BE49-F238E27FC236}">
                <a16:creationId xmlns:a16="http://schemas.microsoft.com/office/drawing/2014/main" id="{A1B849DA-5F0B-564D-9192-1FBA63F5D34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5855" y="7817236"/>
            <a:ext cx="304800" cy="304800"/>
          </a:xfrm>
          <a:prstGeom prst="rect">
            <a:avLst/>
          </a:prstGeom>
        </p:spPr>
      </p:pic>
      <p:sp>
        <p:nvSpPr>
          <p:cNvPr id="104" name="文本框 103">
            <a:extLst>
              <a:ext uri="{FF2B5EF4-FFF2-40B4-BE49-F238E27FC236}">
                <a16:creationId xmlns:a16="http://schemas.microsoft.com/office/drawing/2014/main" id="{3DB54623-C552-D14B-82EA-05602AF361CD}"/>
              </a:ext>
            </a:extLst>
          </p:cNvPr>
          <p:cNvSpPr txBox="1"/>
          <p:nvPr/>
        </p:nvSpPr>
        <p:spPr>
          <a:xfrm>
            <a:off x="15036017" y="8119949"/>
            <a:ext cx="1336904" cy="28725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Metadata Center</a:t>
            </a:r>
            <a:endParaRPr kumimoji="0" lang="zh-CN" altLang="en-US" sz="1200" b="1" i="0" u="none" strike="noStrike" cap="none" spc="0" normalizeH="0" baseline="0" dirty="0">
              <a:ln>
                <a:noFill/>
              </a:ln>
              <a:solidFill>
                <a:schemeClr val="bg2">
                  <a:lumMod val="75000"/>
                </a:schemeClr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5" name="zk">
            <a:extLst>
              <a:ext uri="{FF2B5EF4-FFF2-40B4-BE49-F238E27FC236}">
                <a16:creationId xmlns:a16="http://schemas.microsoft.com/office/drawing/2014/main" id="{6C26F99C-9950-44B3-9A1C-262C1073F1E4}"/>
              </a:ext>
            </a:extLst>
          </p:cNvPr>
          <p:cNvSpPr/>
          <p:nvPr/>
        </p:nvSpPr>
        <p:spPr>
          <a:xfrm>
            <a:off x="3410853" y="5139061"/>
            <a:ext cx="890337" cy="313529"/>
          </a:xfrm>
          <a:prstGeom prst="roundRect">
            <a:avLst/>
          </a:prstGeom>
          <a:solidFill>
            <a:srgbClr val="2FA6AD"/>
          </a:solidFill>
          <a:ln w="19050" cap="flat">
            <a:solidFill>
              <a:schemeClr val="tx2">
                <a:lumMod val="60000"/>
                <a:lumOff val="40000"/>
              </a:schemeClr>
            </a:solidFill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triple</a:t>
            </a:r>
            <a:endParaRPr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2380539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>
            <a:extLst>
              <a:ext uri="{FF2B5EF4-FFF2-40B4-BE49-F238E27FC236}">
                <a16:creationId xmlns:a16="http://schemas.microsoft.com/office/drawing/2014/main" id="{8FCAD3FF-F259-4410-BCBF-54854819A615}"/>
              </a:ext>
            </a:extLst>
          </p:cNvPr>
          <p:cNvGrpSpPr/>
          <p:nvPr/>
        </p:nvGrpSpPr>
        <p:grpSpPr>
          <a:xfrm>
            <a:off x="502480" y="492653"/>
            <a:ext cx="16267750" cy="9054535"/>
            <a:chOff x="502480" y="492653"/>
            <a:chExt cx="16267750" cy="9054535"/>
          </a:xfrm>
        </p:grpSpPr>
        <p:sp>
          <p:nvSpPr>
            <p:cNvPr id="222" name="Registries">
              <a:extLst>
                <a:ext uri="{FF2B5EF4-FFF2-40B4-BE49-F238E27FC236}">
                  <a16:creationId xmlns:a16="http://schemas.microsoft.com/office/drawing/2014/main" id="{3927B2D4-88A1-4347-AB46-E33AFD8B1B22}"/>
                </a:ext>
              </a:extLst>
            </p:cNvPr>
            <p:cNvSpPr/>
            <p:nvPr/>
          </p:nvSpPr>
          <p:spPr>
            <a:xfrm>
              <a:off x="502480" y="3820446"/>
              <a:ext cx="16267750" cy="5726742"/>
            </a:xfrm>
            <a:prstGeom prst="roundRect">
              <a:avLst>
                <a:gd name="adj" fmla="val 7483"/>
              </a:avLst>
            </a:prstGeom>
            <a:solidFill>
              <a:srgbClr val="F2F2F2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/>
            <a:p>
              <a:pPr algn="r"/>
              <a:endParaRPr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144" name="Line"/>
            <p:cNvSpPr/>
            <p:nvPr/>
          </p:nvSpPr>
          <p:spPr>
            <a:xfrm>
              <a:off x="2062940" y="6334488"/>
              <a:ext cx="243782" cy="2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b="0"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F039890-6A13-EB4E-B77D-005EAD70187C}"/>
                </a:ext>
              </a:extLst>
            </p:cNvPr>
            <p:cNvSpPr txBox="1"/>
            <p:nvPr/>
          </p:nvSpPr>
          <p:spPr>
            <a:xfrm>
              <a:off x="15423134" y="1972590"/>
              <a:ext cx="102657" cy="4719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CN" sz="2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D1E5930-E555-4347-AE77-0A4960BE1969}"/>
                </a:ext>
              </a:extLst>
            </p:cNvPr>
            <p:cNvSpPr txBox="1"/>
            <p:nvPr/>
          </p:nvSpPr>
          <p:spPr>
            <a:xfrm>
              <a:off x="16021010" y="2517713"/>
              <a:ext cx="102657" cy="4719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CN" sz="2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grpSp>
          <p:nvGrpSpPr>
            <p:cNvPr id="29" name="组合 28">
              <a:extLst>
                <a:ext uri="{FF2B5EF4-FFF2-40B4-BE49-F238E27FC236}">
                  <a16:creationId xmlns:a16="http://schemas.microsoft.com/office/drawing/2014/main" id="{5F571990-44F2-864A-8134-AC92E794C45D}"/>
                </a:ext>
              </a:extLst>
            </p:cNvPr>
            <p:cNvGrpSpPr/>
            <p:nvPr/>
          </p:nvGrpSpPr>
          <p:grpSpPr>
            <a:xfrm>
              <a:off x="12767601" y="4105792"/>
              <a:ext cx="3418068" cy="5190987"/>
              <a:chOff x="10228718" y="2037697"/>
              <a:chExt cx="3418068" cy="5190987"/>
            </a:xfrm>
          </p:grpSpPr>
          <p:sp>
            <p:nvSpPr>
              <p:cNvPr id="146" name="Provider"/>
              <p:cNvSpPr/>
              <p:nvPr/>
            </p:nvSpPr>
            <p:spPr>
              <a:xfrm>
                <a:off x="10228718" y="2037697"/>
                <a:ext cx="3418068" cy="5190987"/>
              </a:xfrm>
              <a:prstGeom prst="roundRect">
                <a:avLst>
                  <a:gd name="adj" fmla="val 4145"/>
                </a:avLst>
              </a:prstGeom>
              <a:solidFill>
                <a:schemeClr val="tx2">
                  <a:lumMod val="20000"/>
                  <a:lumOff val="80000"/>
                </a:schemeClr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 algn="r">
                  <a:defRPr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b="1" dirty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Provider</a:t>
                </a:r>
              </a:p>
            </p:txBody>
          </p:sp>
          <p:grpSp>
            <p:nvGrpSpPr>
              <p:cNvPr id="25" name="组合 24">
                <a:extLst>
                  <a:ext uri="{FF2B5EF4-FFF2-40B4-BE49-F238E27FC236}">
                    <a16:creationId xmlns:a16="http://schemas.microsoft.com/office/drawing/2014/main" id="{EEDC85DA-7E55-B847-A5AE-CAE896E12D59}"/>
                  </a:ext>
                </a:extLst>
              </p:cNvPr>
              <p:cNvGrpSpPr/>
              <p:nvPr/>
            </p:nvGrpSpPr>
            <p:grpSpPr>
              <a:xfrm>
                <a:off x="12155286" y="2777920"/>
                <a:ext cx="1329522" cy="2880000"/>
                <a:chOff x="15347937" y="2777920"/>
                <a:chExt cx="1329522" cy="2880000"/>
              </a:xfrm>
            </p:grpSpPr>
            <p:sp>
              <p:nvSpPr>
                <p:cNvPr id="113" name="proxy"/>
                <p:cNvSpPr/>
                <p:nvPr/>
              </p:nvSpPr>
              <p:spPr>
                <a:xfrm>
                  <a:off x="15347937" y="2777920"/>
                  <a:ext cx="1329522" cy="2880000"/>
                </a:xfrm>
                <a:prstGeom prst="roundRect">
                  <a:avLst>
                    <a:gd name="adj" fmla="val 6831"/>
                  </a:avLst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prstDash val="solid"/>
                  <a:miter lim="400000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t">
                  <a:noAutofit/>
                </a:bodyPr>
                <a:lstStyle>
                  <a:lvl1pPr>
                    <a:defRPr sz="1700" b="0">
                      <a:latin typeface="Helvetica Light"/>
                      <a:ea typeface="Helvetica Light"/>
                      <a:cs typeface="Helvetica Light"/>
                      <a:sym typeface="Helvetica Light"/>
                    </a:defRPr>
                  </a:lvl1pPr>
                </a:lstStyle>
                <a:p>
                  <a:r>
                    <a:rPr dirty="0"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proxy</a:t>
                  </a:r>
                </a:p>
              </p:txBody>
            </p:sp>
            <p:sp>
              <p:nvSpPr>
                <p:cNvPr id="114" name="interface1"/>
                <p:cNvSpPr/>
                <p:nvPr/>
              </p:nvSpPr>
              <p:spPr>
                <a:xfrm>
                  <a:off x="15463753" y="3376607"/>
                  <a:ext cx="1123384" cy="238458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>
                  <a:lvl1pPr>
                    <a:defRPr sz="1500" b="0">
                      <a:solidFill>
                        <a:srgbClr val="FFFFFF"/>
                      </a:solidFill>
                      <a:latin typeface="Helvetica Light"/>
                      <a:ea typeface="Helvetica Light"/>
                      <a:cs typeface="Helvetica Light"/>
                      <a:sym typeface="Helvetica Light"/>
                    </a:defRPr>
                  </a:lvl1pPr>
                </a:lstStyle>
                <a:p>
                  <a:r>
                    <a:rPr lang="en-US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service1</a:t>
                  </a:r>
                </a:p>
              </p:txBody>
            </p:sp>
            <p:sp>
              <p:nvSpPr>
                <p:cNvPr id="115" name="interface2"/>
                <p:cNvSpPr/>
                <p:nvPr/>
              </p:nvSpPr>
              <p:spPr>
                <a:xfrm>
                  <a:off x="15464641" y="3868276"/>
                  <a:ext cx="1123384" cy="238460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>
                  <a:lvl1pPr>
                    <a:defRPr sz="1500" b="0">
                      <a:solidFill>
                        <a:srgbClr val="FFFFFF"/>
                      </a:solidFill>
                      <a:latin typeface="Helvetica Light"/>
                      <a:ea typeface="Helvetica Light"/>
                      <a:cs typeface="Helvetica Light"/>
                      <a:sym typeface="Helvetica Light"/>
                    </a:defRPr>
                  </a:lvl1pPr>
                </a:lstStyle>
                <a:p>
                  <a:r>
                    <a:rPr lang="en-US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service2</a:t>
                  </a:r>
                </a:p>
              </p:txBody>
            </p:sp>
            <p:sp>
              <p:nvSpPr>
                <p:cNvPr id="116" name="interface3"/>
                <p:cNvSpPr/>
                <p:nvPr/>
              </p:nvSpPr>
              <p:spPr>
                <a:xfrm>
                  <a:off x="15465529" y="4359946"/>
                  <a:ext cx="1123384" cy="238460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>
                  <a:lvl1pPr>
                    <a:defRPr sz="1500" b="0">
                      <a:solidFill>
                        <a:srgbClr val="FFFFFF"/>
                      </a:solidFill>
                      <a:latin typeface="Helvetica Light"/>
                      <a:ea typeface="Helvetica Light"/>
                      <a:cs typeface="Helvetica Light"/>
                      <a:sym typeface="Helvetica Light"/>
                    </a:defRPr>
                  </a:lvl1pPr>
                </a:lstStyle>
                <a:p>
                  <a:r>
                    <a:rPr lang="en-US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service3</a:t>
                  </a:r>
                </a:p>
              </p:txBody>
            </p:sp>
            <p:sp>
              <p:nvSpPr>
                <p:cNvPr id="117" name="…"/>
                <p:cNvSpPr/>
                <p:nvPr/>
              </p:nvSpPr>
              <p:spPr>
                <a:xfrm>
                  <a:off x="15466417" y="4851616"/>
                  <a:ext cx="1123384" cy="238460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>
                  <a:lvl1pPr>
                    <a:defRPr sz="1500" b="0">
                      <a:solidFill>
                        <a:srgbClr val="FFFFFF"/>
                      </a:solidFill>
                      <a:latin typeface="Helvetica Light"/>
                      <a:ea typeface="Helvetica Light"/>
                      <a:cs typeface="Helvetica Light"/>
                      <a:sym typeface="Helvetica Light"/>
                    </a:defRPr>
                  </a:lvl1pPr>
                </a:lstStyle>
                <a:p>
                  <a:r>
                    <a:rPr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…</a:t>
                  </a:r>
                </a:p>
              </p:txBody>
            </p:sp>
          </p:grpSp>
          <p:sp>
            <p:nvSpPr>
              <p:cNvPr id="151" name="Registry">
                <a:extLst>
                  <a:ext uri="{FF2B5EF4-FFF2-40B4-BE49-F238E27FC236}">
                    <a16:creationId xmlns:a16="http://schemas.microsoft.com/office/drawing/2014/main" id="{025FB938-9D4B-874A-8DB0-F228DB2AF3AC}"/>
                  </a:ext>
                </a:extLst>
              </p:cNvPr>
              <p:cNvSpPr/>
              <p:nvPr/>
            </p:nvSpPr>
            <p:spPr>
              <a:xfrm>
                <a:off x="10399053" y="2156532"/>
                <a:ext cx="1756233" cy="417378"/>
              </a:xfrm>
              <a:prstGeom prst="roundRect">
                <a:avLst/>
              </a:prstGeom>
              <a:solidFill>
                <a:srgbClr val="F39019"/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900"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Registry</a:t>
                </a:r>
              </a:p>
            </p:txBody>
          </p:sp>
          <p:grpSp>
            <p:nvGrpSpPr>
              <p:cNvPr id="23" name="组合 22">
                <a:extLst>
                  <a:ext uri="{FF2B5EF4-FFF2-40B4-BE49-F238E27FC236}">
                    <a16:creationId xmlns:a16="http://schemas.microsoft.com/office/drawing/2014/main" id="{C59A712B-4101-C24D-8F57-7C318D91C5DA}"/>
                  </a:ext>
                </a:extLst>
              </p:cNvPr>
              <p:cNvGrpSpPr/>
              <p:nvPr/>
            </p:nvGrpSpPr>
            <p:grpSpPr>
              <a:xfrm>
                <a:off x="10449722" y="2761778"/>
                <a:ext cx="1337088" cy="2880000"/>
                <a:chOff x="13642373" y="2761778"/>
                <a:chExt cx="1337088" cy="2880000"/>
              </a:xfrm>
            </p:grpSpPr>
            <p:sp>
              <p:nvSpPr>
                <p:cNvPr id="217" name="codec">
                  <a:extLst>
                    <a:ext uri="{FF2B5EF4-FFF2-40B4-BE49-F238E27FC236}">
                      <a16:creationId xmlns:a16="http://schemas.microsoft.com/office/drawing/2014/main" id="{92FFD5A5-42F9-AD41-8F11-9EAA9787B82F}"/>
                    </a:ext>
                  </a:extLst>
                </p:cNvPr>
                <p:cNvSpPr/>
                <p:nvPr/>
              </p:nvSpPr>
              <p:spPr>
                <a:xfrm>
                  <a:off x="13642373" y="2761778"/>
                  <a:ext cx="1337088" cy="2880000"/>
                </a:xfrm>
                <a:prstGeom prst="roundRect">
                  <a:avLst>
                    <a:gd name="adj" fmla="val 6344"/>
                  </a:avLst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prstDash val="solid"/>
                  <a:miter lim="400000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t">
                  <a:noAutofit/>
                </a:bodyPr>
                <a:lstStyle/>
                <a:p>
                  <a:r>
                    <a:rPr lang="en-US" altLang="zh-CN" sz="1700" b="0" dirty="0"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invoker</a:t>
                  </a:r>
                  <a:endParaRPr sz="1700" b="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endParaRPr>
                </a:p>
              </p:txBody>
            </p:sp>
            <p:sp>
              <p:nvSpPr>
                <p:cNvPr id="218" name="jsonrpc 2.0">
                  <a:extLst>
                    <a:ext uri="{FF2B5EF4-FFF2-40B4-BE49-F238E27FC236}">
                      <a16:creationId xmlns:a16="http://schemas.microsoft.com/office/drawing/2014/main" id="{6CF82384-8E1E-7E4A-A042-A4D6BE538B49}"/>
                    </a:ext>
                  </a:extLst>
                </p:cNvPr>
                <p:cNvSpPr/>
                <p:nvPr/>
              </p:nvSpPr>
              <p:spPr>
                <a:xfrm>
                  <a:off x="13699385" y="3277509"/>
                  <a:ext cx="1219802" cy="384067"/>
                </a:xfrm>
                <a:prstGeom prst="roundRect">
                  <a:avLst>
                    <a:gd name="adj" fmla="val 9824"/>
                  </a:avLst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lang="en-US" sz="1500" b="0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triple</a:t>
                  </a:r>
                  <a:endParaRPr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endParaRPr>
                </a:p>
              </p:txBody>
            </p:sp>
            <p:sp>
              <p:nvSpPr>
                <p:cNvPr id="219" name="jsonrpc 2.0">
                  <a:extLst>
                    <a:ext uri="{FF2B5EF4-FFF2-40B4-BE49-F238E27FC236}">
                      <a16:creationId xmlns:a16="http://schemas.microsoft.com/office/drawing/2014/main" id="{5719FC6C-1A92-CD43-A8EC-DD34CDE91576}"/>
                    </a:ext>
                  </a:extLst>
                </p:cNvPr>
                <p:cNvSpPr/>
                <p:nvPr/>
              </p:nvSpPr>
              <p:spPr>
                <a:xfrm>
                  <a:off x="13707263" y="3754888"/>
                  <a:ext cx="1219802" cy="384067"/>
                </a:xfrm>
                <a:prstGeom prst="roundRect">
                  <a:avLst>
                    <a:gd name="adj" fmla="val 9824"/>
                  </a:avLst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lang="en-US" altLang="zh-CN" sz="1500" b="0" dirty="0" err="1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dubbo</a:t>
                  </a:r>
                  <a:endParaRPr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endParaRPr>
                </a:p>
              </p:txBody>
            </p:sp>
            <p:sp>
              <p:nvSpPr>
                <p:cNvPr id="220" name="jsonrpc 2.0">
                  <a:extLst>
                    <a:ext uri="{FF2B5EF4-FFF2-40B4-BE49-F238E27FC236}">
                      <a16:creationId xmlns:a16="http://schemas.microsoft.com/office/drawing/2014/main" id="{C8310379-CC2B-1541-B26D-C7FBA12BCB6D}"/>
                    </a:ext>
                  </a:extLst>
                </p:cNvPr>
                <p:cNvSpPr/>
                <p:nvPr/>
              </p:nvSpPr>
              <p:spPr>
                <a:xfrm>
                  <a:off x="13701016" y="4694595"/>
                  <a:ext cx="1219802" cy="384067"/>
                </a:xfrm>
                <a:prstGeom prst="roundRect">
                  <a:avLst>
                    <a:gd name="adj" fmla="val 9824"/>
                  </a:avLst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lang="en-US" altLang="zh-CN" sz="1500" b="0" dirty="0" err="1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jsonrpc</a:t>
                  </a:r>
                  <a:endParaRPr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endParaRPr>
                </a:p>
              </p:txBody>
            </p:sp>
            <p:sp>
              <p:nvSpPr>
                <p:cNvPr id="221" name="jsonrpc 2.0">
                  <a:extLst>
                    <a:ext uri="{FF2B5EF4-FFF2-40B4-BE49-F238E27FC236}">
                      <a16:creationId xmlns:a16="http://schemas.microsoft.com/office/drawing/2014/main" id="{BE756D3D-174B-C342-B88F-3CB685856201}"/>
                    </a:ext>
                  </a:extLst>
                </p:cNvPr>
                <p:cNvSpPr/>
                <p:nvPr/>
              </p:nvSpPr>
              <p:spPr>
                <a:xfrm>
                  <a:off x="13699385" y="4224270"/>
                  <a:ext cx="1219802" cy="384067"/>
                </a:xfrm>
                <a:prstGeom prst="roundRect">
                  <a:avLst>
                    <a:gd name="adj" fmla="val 9824"/>
                  </a:avLst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lang="en-US" altLang="zh-CN" sz="1500" b="0" dirty="0" err="1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grpc</a:t>
                  </a:r>
                  <a:endParaRPr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endParaRPr>
                </a:p>
              </p:txBody>
            </p:sp>
          </p:grpSp>
        </p:grpSp>
        <p:grpSp>
          <p:nvGrpSpPr>
            <p:cNvPr id="26" name="组合 25">
              <a:extLst>
                <a:ext uri="{FF2B5EF4-FFF2-40B4-BE49-F238E27FC236}">
                  <a16:creationId xmlns:a16="http://schemas.microsoft.com/office/drawing/2014/main" id="{2E2DA679-274A-0148-A019-D36996A899CC}"/>
                </a:ext>
              </a:extLst>
            </p:cNvPr>
            <p:cNvGrpSpPr/>
            <p:nvPr/>
          </p:nvGrpSpPr>
          <p:grpSpPr>
            <a:xfrm>
              <a:off x="662805" y="4123159"/>
              <a:ext cx="5701606" cy="5217304"/>
              <a:chOff x="662805" y="2037699"/>
              <a:chExt cx="5701606" cy="5217304"/>
            </a:xfrm>
          </p:grpSpPr>
          <p:sp>
            <p:nvSpPr>
              <p:cNvPr id="120" name="Consumer"/>
              <p:cNvSpPr/>
              <p:nvPr/>
            </p:nvSpPr>
            <p:spPr>
              <a:xfrm>
                <a:off x="662805" y="2037699"/>
                <a:ext cx="5701606" cy="5217304"/>
              </a:xfrm>
              <a:prstGeom prst="roundRect">
                <a:avLst>
                  <a:gd name="adj" fmla="val 5322"/>
                </a:avLst>
              </a:prstGeom>
              <a:solidFill>
                <a:schemeClr val="tx2">
                  <a:lumMod val="20000"/>
                  <a:lumOff val="80000"/>
                </a:schemeClr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 algn="l">
                  <a:defRPr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b="1" dirty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Consumer</a:t>
                </a:r>
              </a:p>
            </p:txBody>
          </p:sp>
          <p:grpSp>
            <p:nvGrpSpPr>
              <p:cNvPr id="12" name="组合 11">
                <a:extLst>
                  <a:ext uri="{FF2B5EF4-FFF2-40B4-BE49-F238E27FC236}">
                    <a16:creationId xmlns:a16="http://schemas.microsoft.com/office/drawing/2014/main" id="{45A26D58-CBE7-3D42-9C2E-80B89B9DB92A}"/>
                  </a:ext>
                </a:extLst>
              </p:cNvPr>
              <p:cNvGrpSpPr/>
              <p:nvPr/>
            </p:nvGrpSpPr>
            <p:grpSpPr>
              <a:xfrm>
                <a:off x="2286246" y="2858928"/>
                <a:ext cx="1122749" cy="2880000"/>
                <a:chOff x="2344808" y="2858928"/>
                <a:chExt cx="1122749" cy="2880000"/>
              </a:xfrm>
            </p:grpSpPr>
            <p:sp>
              <p:nvSpPr>
                <p:cNvPr id="130" name="cluster &amp; load balance"/>
                <p:cNvSpPr/>
                <p:nvPr/>
              </p:nvSpPr>
              <p:spPr>
                <a:xfrm>
                  <a:off x="2344808" y="2858928"/>
                  <a:ext cx="1106736" cy="2880000"/>
                </a:xfrm>
                <a:prstGeom prst="roundRect">
                  <a:avLst>
                    <a:gd name="adj" fmla="val 3763"/>
                  </a:avLst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prstDash val="solid"/>
                  <a:miter lim="400000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t">
                  <a:noAutofit/>
                </a:bodyPr>
                <a:lstStyle/>
                <a:p>
                  <a:r>
                    <a:rPr sz="1700" b="0" dirty="0"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cluster</a:t>
                  </a:r>
                </a:p>
              </p:txBody>
            </p:sp>
            <p:sp>
              <p:nvSpPr>
                <p:cNvPr id="134" name="failover"/>
                <p:cNvSpPr/>
                <p:nvPr/>
              </p:nvSpPr>
              <p:spPr>
                <a:xfrm>
                  <a:off x="2360821" y="3459657"/>
                  <a:ext cx="1106736" cy="237600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sz="1500" b="0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failover</a:t>
                  </a:r>
                </a:p>
              </p:txBody>
            </p:sp>
            <p:sp>
              <p:nvSpPr>
                <p:cNvPr id="135" name="failfast"/>
                <p:cNvSpPr/>
                <p:nvPr/>
              </p:nvSpPr>
              <p:spPr>
                <a:xfrm>
                  <a:off x="2360821" y="3951325"/>
                  <a:ext cx="1106736" cy="238410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sz="1500" b="0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failfast</a:t>
                  </a:r>
                </a:p>
              </p:txBody>
            </p:sp>
            <p:sp>
              <p:nvSpPr>
                <p:cNvPr id="136" name="failsafe"/>
                <p:cNvSpPr/>
                <p:nvPr/>
              </p:nvSpPr>
              <p:spPr>
                <a:xfrm>
                  <a:off x="2360821" y="4442995"/>
                  <a:ext cx="1106736" cy="236192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sz="1500" b="0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failsafe</a:t>
                  </a:r>
                </a:p>
              </p:txBody>
            </p:sp>
            <p:sp>
              <p:nvSpPr>
                <p:cNvPr id="137" name="…"/>
                <p:cNvSpPr/>
                <p:nvPr/>
              </p:nvSpPr>
              <p:spPr>
                <a:xfrm>
                  <a:off x="2360821" y="4934666"/>
                  <a:ext cx="1106736" cy="238460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sz="1500" b="0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…</a:t>
                  </a:r>
                </a:p>
              </p:txBody>
            </p:sp>
          </p:grpSp>
          <p:sp>
            <p:nvSpPr>
              <p:cNvPr id="139" name="Registry"/>
              <p:cNvSpPr/>
              <p:nvPr/>
            </p:nvSpPr>
            <p:spPr>
              <a:xfrm>
                <a:off x="2863628" y="2206440"/>
                <a:ext cx="3182746" cy="417378"/>
              </a:xfrm>
              <a:prstGeom prst="roundRect">
                <a:avLst/>
              </a:prstGeom>
              <a:solidFill>
                <a:srgbClr val="F39019"/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900"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Registry</a:t>
                </a:r>
              </a:p>
            </p:txBody>
          </p:sp>
          <p:grpSp>
            <p:nvGrpSpPr>
              <p:cNvPr id="9" name="组合 8">
                <a:extLst>
                  <a:ext uri="{FF2B5EF4-FFF2-40B4-BE49-F238E27FC236}">
                    <a16:creationId xmlns:a16="http://schemas.microsoft.com/office/drawing/2014/main" id="{69ADBC21-D931-F743-8E32-235433EB456E}"/>
                  </a:ext>
                </a:extLst>
              </p:cNvPr>
              <p:cNvGrpSpPr/>
              <p:nvPr/>
            </p:nvGrpSpPr>
            <p:grpSpPr>
              <a:xfrm>
                <a:off x="771306" y="2858928"/>
                <a:ext cx="1211554" cy="2880000"/>
                <a:chOff x="848796" y="2858928"/>
                <a:chExt cx="1211554" cy="2880000"/>
              </a:xfrm>
            </p:grpSpPr>
            <p:sp>
              <p:nvSpPr>
                <p:cNvPr id="206" name="proxy"/>
                <p:cNvSpPr/>
                <p:nvPr/>
              </p:nvSpPr>
              <p:spPr>
                <a:xfrm>
                  <a:off x="848796" y="2858928"/>
                  <a:ext cx="1211554" cy="2880000"/>
                </a:xfrm>
                <a:prstGeom prst="roundRect">
                  <a:avLst>
                    <a:gd name="adj" fmla="val 6831"/>
                  </a:avLst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prstDash val="solid"/>
                  <a:miter lim="400000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t">
                  <a:noAutofit/>
                </a:bodyPr>
                <a:lstStyle>
                  <a:lvl1pPr>
                    <a:defRPr sz="1700" b="0">
                      <a:latin typeface="Helvetica Light"/>
                      <a:ea typeface="Helvetica Light"/>
                      <a:cs typeface="Helvetica Light"/>
                      <a:sym typeface="Helvetica Light"/>
                    </a:defRPr>
                  </a:lvl1pPr>
                </a:lstStyle>
                <a:p>
                  <a:r>
                    <a:rPr dirty="0"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proxy</a:t>
                  </a:r>
                </a:p>
              </p:txBody>
            </p:sp>
            <p:sp>
              <p:nvSpPr>
                <p:cNvPr id="207" name="interface1"/>
                <p:cNvSpPr/>
                <p:nvPr/>
              </p:nvSpPr>
              <p:spPr>
                <a:xfrm>
                  <a:off x="905177" y="3459657"/>
                  <a:ext cx="1123384" cy="238458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>
                  <a:lvl1pPr>
                    <a:defRPr sz="1500" b="0">
                      <a:solidFill>
                        <a:srgbClr val="FFFFFF"/>
                      </a:solidFill>
                      <a:latin typeface="Helvetica Light"/>
                      <a:ea typeface="Helvetica Light"/>
                      <a:cs typeface="Helvetica Light"/>
                      <a:sym typeface="Helvetica Light"/>
                    </a:defRPr>
                  </a:lvl1pPr>
                </a:lstStyle>
                <a:p>
                  <a:r>
                    <a:rPr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interface1</a:t>
                  </a:r>
                </a:p>
              </p:txBody>
            </p:sp>
            <p:sp>
              <p:nvSpPr>
                <p:cNvPr id="208" name="interface2"/>
                <p:cNvSpPr/>
                <p:nvPr/>
              </p:nvSpPr>
              <p:spPr>
                <a:xfrm>
                  <a:off x="906065" y="3951325"/>
                  <a:ext cx="1123384" cy="238460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>
                  <a:lvl1pPr>
                    <a:defRPr sz="1500" b="0">
                      <a:solidFill>
                        <a:srgbClr val="FFFFFF"/>
                      </a:solidFill>
                      <a:latin typeface="Helvetica Light"/>
                      <a:ea typeface="Helvetica Light"/>
                      <a:cs typeface="Helvetica Light"/>
                      <a:sym typeface="Helvetica Light"/>
                    </a:defRPr>
                  </a:lvl1pPr>
                </a:lstStyle>
                <a:p>
                  <a:r>
                    <a:rPr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interface2</a:t>
                  </a:r>
                </a:p>
              </p:txBody>
            </p:sp>
            <p:sp>
              <p:nvSpPr>
                <p:cNvPr id="209" name="interface3"/>
                <p:cNvSpPr/>
                <p:nvPr/>
              </p:nvSpPr>
              <p:spPr>
                <a:xfrm>
                  <a:off x="906953" y="4442995"/>
                  <a:ext cx="1123384" cy="238460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>
                  <a:lvl1pPr>
                    <a:defRPr sz="1500" b="0">
                      <a:solidFill>
                        <a:srgbClr val="FFFFFF"/>
                      </a:solidFill>
                      <a:latin typeface="Helvetica Light"/>
                      <a:ea typeface="Helvetica Light"/>
                      <a:cs typeface="Helvetica Light"/>
                      <a:sym typeface="Helvetica Light"/>
                    </a:defRPr>
                  </a:lvl1pPr>
                </a:lstStyle>
                <a:p>
                  <a:r>
                    <a:rPr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interface3</a:t>
                  </a:r>
                </a:p>
              </p:txBody>
            </p:sp>
            <p:sp>
              <p:nvSpPr>
                <p:cNvPr id="210" name="…"/>
                <p:cNvSpPr/>
                <p:nvPr/>
              </p:nvSpPr>
              <p:spPr>
                <a:xfrm>
                  <a:off x="907841" y="4934666"/>
                  <a:ext cx="1123384" cy="238460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>
                  <a:lvl1pPr>
                    <a:defRPr sz="1500" b="0">
                      <a:solidFill>
                        <a:srgbClr val="FFFFFF"/>
                      </a:solidFill>
                      <a:latin typeface="Helvetica Light"/>
                      <a:ea typeface="Helvetica Light"/>
                      <a:cs typeface="Helvetica Light"/>
                      <a:sym typeface="Helvetica Light"/>
                    </a:defRPr>
                  </a:lvl1pPr>
                </a:lstStyle>
                <a:p>
                  <a:r>
                    <a:rPr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…</a:t>
                  </a:r>
                </a:p>
              </p:txBody>
            </p:sp>
          </p:grpSp>
          <p:grpSp>
            <p:nvGrpSpPr>
              <p:cNvPr id="20" name="组合 19">
                <a:extLst>
                  <a:ext uri="{FF2B5EF4-FFF2-40B4-BE49-F238E27FC236}">
                    <a16:creationId xmlns:a16="http://schemas.microsoft.com/office/drawing/2014/main" id="{86D45808-1AD8-9944-A29B-56DE98DD5446}"/>
                  </a:ext>
                </a:extLst>
              </p:cNvPr>
              <p:cNvGrpSpPr/>
              <p:nvPr/>
            </p:nvGrpSpPr>
            <p:grpSpPr>
              <a:xfrm>
                <a:off x="5121247" y="2858928"/>
                <a:ext cx="1114186" cy="2880000"/>
                <a:chOff x="5291725" y="2858928"/>
                <a:chExt cx="1114186" cy="2880000"/>
              </a:xfrm>
            </p:grpSpPr>
            <p:sp>
              <p:nvSpPr>
                <p:cNvPr id="165" name="cluster &amp; load balance">
                  <a:extLst>
                    <a:ext uri="{FF2B5EF4-FFF2-40B4-BE49-F238E27FC236}">
                      <a16:creationId xmlns:a16="http://schemas.microsoft.com/office/drawing/2014/main" id="{EFEFCE6D-8BEC-6C45-84B0-FAC308D99542}"/>
                    </a:ext>
                  </a:extLst>
                </p:cNvPr>
                <p:cNvSpPr/>
                <p:nvPr/>
              </p:nvSpPr>
              <p:spPr>
                <a:xfrm>
                  <a:off x="5291725" y="2858928"/>
                  <a:ext cx="1114186" cy="2880000"/>
                </a:xfrm>
                <a:prstGeom prst="roundRect">
                  <a:avLst>
                    <a:gd name="adj" fmla="val 3763"/>
                  </a:avLst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prstDash val="solid"/>
                  <a:miter lim="400000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t">
                  <a:noAutofit/>
                </a:bodyPr>
                <a:lstStyle/>
                <a:p>
                  <a:r>
                    <a:rPr lang="en-US" altLang="zh-CN" sz="1700" b="0" dirty="0"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LB</a:t>
                  </a:r>
                  <a:endParaRPr sz="1700" b="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endParaRPr>
                </a:p>
              </p:txBody>
            </p:sp>
            <p:sp>
              <p:nvSpPr>
                <p:cNvPr id="131" name="random"/>
                <p:cNvSpPr/>
                <p:nvPr/>
              </p:nvSpPr>
              <p:spPr>
                <a:xfrm>
                  <a:off x="5327763" y="3416656"/>
                  <a:ext cx="1036375" cy="422299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sz="1500" b="0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random</a:t>
                  </a:r>
                </a:p>
              </p:txBody>
            </p:sp>
            <p:sp>
              <p:nvSpPr>
                <p:cNvPr id="132" name="round…"/>
                <p:cNvSpPr/>
                <p:nvPr/>
              </p:nvSpPr>
              <p:spPr>
                <a:xfrm>
                  <a:off x="5331664" y="4089529"/>
                  <a:ext cx="1028572" cy="402399"/>
                </a:xfrm>
                <a:prstGeom prst="roundRect">
                  <a:avLst>
                    <a:gd name="adj" fmla="val 10262"/>
                  </a:avLst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lang="en-US" altLang="zh-CN" sz="1500" b="0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RR</a:t>
                  </a:r>
                  <a:endParaRPr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endParaRPr>
                </a:p>
              </p:txBody>
            </p:sp>
            <p:sp>
              <p:nvSpPr>
                <p:cNvPr id="133" name="least…"/>
                <p:cNvSpPr/>
                <p:nvPr/>
              </p:nvSpPr>
              <p:spPr>
                <a:xfrm>
                  <a:off x="5321497" y="4742502"/>
                  <a:ext cx="1048906" cy="408016"/>
                </a:xfrm>
                <a:prstGeom prst="roundRect">
                  <a:avLst>
                    <a:gd name="adj" fmla="val 11068"/>
                  </a:avLst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lang="en-US" sz="1500" b="0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Lst atv</a:t>
                  </a:r>
                  <a:endParaRPr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endParaRPr>
                </a:p>
              </p:txBody>
            </p:sp>
          </p:grpSp>
          <p:grpSp>
            <p:nvGrpSpPr>
              <p:cNvPr id="15" name="组合 14">
                <a:extLst>
                  <a:ext uri="{FF2B5EF4-FFF2-40B4-BE49-F238E27FC236}">
                    <a16:creationId xmlns:a16="http://schemas.microsoft.com/office/drawing/2014/main" id="{16B674FB-B27C-2B47-8EC3-4A6A05CF5786}"/>
                  </a:ext>
                </a:extLst>
              </p:cNvPr>
              <p:cNvGrpSpPr/>
              <p:nvPr/>
            </p:nvGrpSpPr>
            <p:grpSpPr>
              <a:xfrm>
                <a:off x="3712381" y="2858928"/>
                <a:ext cx="1105481" cy="2880000"/>
                <a:chOff x="3791635" y="2858928"/>
                <a:chExt cx="1105481" cy="2880000"/>
              </a:xfrm>
            </p:grpSpPr>
            <p:sp>
              <p:nvSpPr>
                <p:cNvPr id="167" name="cluster &amp; load balance">
                  <a:extLst>
                    <a:ext uri="{FF2B5EF4-FFF2-40B4-BE49-F238E27FC236}">
                      <a16:creationId xmlns:a16="http://schemas.microsoft.com/office/drawing/2014/main" id="{02566AE0-DBB1-CB4A-AF41-3033717F74BF}"/>
                    </a:ext>
                  </a:extLst>
                </p:cNvPr>
                <p:cNvSpPr/>
                <p:nvPr/>
              </p:nvSpPr>
              <p:spPr>
                <a:xfrm>
                  <a:off x="3798901" y="2858928"/>
                  <a:ext cx="1098215" cy="2880000"/>
                </a:xfrm>
                <a:prstGeom prst="roundRect">
                  <a:avLst>
                    <a:gd name="adj" fmla="val 3763"/>
                  </a:avLst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prstDash val="solid"/>
                  <a:miter lim="400000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t">
                  <a:noAutofit/>
                </a:bodyPr>
                <a:lstStyle/>
                <a:p>
                  <a:r>
                    <a:rPr lang="en-US" altLang="zh-CN" sz="1700" b="0" dirty="0"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Router</a:t>
                  </a:r>
                  <a:endParaRPr sz="1700" b="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endParaRPr>
                </a:p>
              </p:txBody>
            </p:sp>
            <p:sp>
              <p:nvSpPr>
                <p:cNvPr id="169" name="failfast">
                  <a:extLst>
                    <a:ext uri="{FF2B5EF4-FFF2-40B4-BE49-F238E27FC236}">
                      <a16:creationId xmlns:a16="http://schemas.microsoft.com/office/drawing/2014/main" id="{1862D8CC-B8A7-514C-84EF-EE4C76D950EE}"/>
                    </a:ext>
                  </a:extLst>
                </p:cNvPr>
                <p:cNvSpPr/>
                <p:nvPr/>
              </p:nvSpPr>
              <p:spPr>
                <a:xfrm>
                  <a:off x="3791635" y="3416656"/>
                  <a:ext cx="1105481" cy="417378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lang="en-US" altLang="zh-CN" sz="1500" b="0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v3router</a:t>
                  </a:r>
                  <a:endParaRPr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endParaRPr>
                </a:p>
              </p:txBody>
            </p:sp>
          </p:grpSp>
        </p:grpSp>
        <p:grpSp>
          <p:nvGrpSpPr>
            <p:cNvPr id="74" name="组合 73">
              <a:extLst>
                <a:ext uri="{FF2B5EF4-FFF2-40B4-BE49-F238E27FC236}">
                  <a16:creationId xmlns:a16="http://schemas.microsoft.com/office/drawing/2014/main" id="{806B0AD1-3001-AA45-810B-E485F9AF96A8}"/>
                </a:ext>
              </a:extLst>
            </p:cNvPr>
            <p:cNvGrpSpPr/>
            <p:nvPr/>
          </p:nvGrpSpPr>
          <p:grpSpPr>
            <a:xfrm>
              <a:off x="537805" y="2248760"/>
              <a:ext cx="12229796" cy="982828"/>
              <a:chOff x="537805" y="489019"/>
              <a:chExt cx="9355029" cy="833889"/>
            </a:xfrm>
          </p:grpSpPr>
          <p:sp>
            <p:nvSpPr>
              <p:cNvPr id="170" name="Registries"/>
              <p:cNvSpPr/>
              <p:nvPr/>
            </p:nvSpPr>
            <p:spPr>
              <a:xfrm>
                <a:off x="537805" y="499599"/>
                <a:ext cx="9355029" cy="823309"/>
              </a:xfrm>
              <a:prstGeom prst="roundRect">
                <a:avLst>
                  <a:gd name="adj" fmla="val 7483"/>
                </a:avLst>
              </a:prstGeom>
              <a:solidFill>
                <a:srgbClr val="F2F2F2"/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/>
              <a:p>
                <a:pPr algn="r"/>
                <a:endParaRPr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endParaRPr>
              </a:p>
            </p:txBody>
          </p:sp>
          <p:grpSp>
            <p:nvGrpSpPr>
              <p:cNvPr id="3" name="组合 2">
                <a:extLst>
                  <a:ext uri="{FF2B5EF4-FFF2-40B4-BE49-F238E27FC236}">
                    <a16:creationId xmlns:a16="http://schemas.microsoft.com/office/drawing/2014/main" id="{DF633E9A-289C-7D48-B8BC-DC76F7A7A12E}"/>
                  </a:ext>
                </a:extLst>
              </p:cNvPr>
              <p:cNvGrpSpPr/>
              <p:nvPr/>
            </p:nvGrpSpPr>
            <p:grpSpPr>
              <a:xfrm>
                <a:off x="2329373" y="801679"/>
                <a:ext cx="6645478" cy="427485"/>
                <a:chOff x="2756800" y="894618"/>
                <a:chExt cx="6645478" cy="427485"/>
              </a:xfrm>
            </p:grpSpPr>
            <p:sp>
              <p:nvSpPr>
                <p:cNvPr id="204" name="nacos">
                  <a:extLst>
                    <a:ext uri="{FF2B5EF4-FFF2-40B4-BE49-F238E27FC236}">
                      <a16:creationId xmlns:a16="http://schemas.microsoft.com/office/drawing/2014/main" id="{5A6A04AE-CB6E-404C-A190-B1EE216F8F16}"/>
                    </a:ext>
                  </a:extLst>
                </p:cNvPr>
                <p:cNvSpPr/>
                <p:nvPr/>
              </p:nvSpPr>
              <p:spPr>
                <a:xfrm>
                  <a:off x="7791762" y="904589"/>
                  <a:ext cx="1610516" cy="417514"/>
                </a:xfrm>
                <a:prstGeom prst="roundRect">
                  <a:avLst/>
                </a:prstGeom>
                <a:solidFill>
                  <a:schemeClr val="accent2">
                    <a:lumMod val="75000"/>
                  </a:schemeClr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>
                  <a:lvl1pPr>
                    <a:defRPr b="0">
                      <a:solidFill>
                        <a:srgbClr val="FFFFFF"/>
                      </a:solidFill>
                      <a:latin typeface="Helvetica Light"/>
                      <a:ea typeface="Helvetica Light"/>
                      <a:cs typeface="Helvetica Light"/>
                      <a:sym typeface="Helvetica Light"/>
                    </a:defRPr>
                  </a:lvl1pPr>
                </a:lstStyle>
                <a:p>
                  <a:r>
                    <a:rPr dirty="0" err="1"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nac</a:t>
                  </a:r>
                  <a:r>
                    <a:rPr lang="en" dirty="0"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o</a:t>
                  </a:r>
                  <a:r>
                    <a:rPr dirty="0"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s</a:t>
                  </a:r>
                </a:p>
              </p:txBody>
            </p:sp>
            <p:sp>
              <p:nvSpPr>
                <p:cNvPr id="205" name="nacos">
                  <a:extLst>
                    <a:ext uri="{FF2B5EF4-FFF2-40B4-BE49-F238E27FC236}">
                      <a16:creationId xmlns:a16="http://schemas.microsoft.com/office/drawing/2014/main" id="{639B38EC-0710-1B44-A5E8-6E9437D03F41}"/>
                    </a:ext>
                  </a:extLst>
                </p:cNvPr>
                <p:cNvSpPr/>
                <p:nvPr/>
              </p:nvSpPr>
              <p:spPr>
                <a:xfrm>
                  <a:off x="2756800" y="894618"/>
                  <a:ext cx="1610516" cy="417514"/>
                </a:xfrm>
                <a:prstGeom prst="roundRect">
                  <a:avLst/>
                </a:prstGeom>
                <a:solidFill>
                  <a:schemeClr val="accent2">
                    <a:lumMod val="75000"/>
                  </a:schemeClr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>
                  <a:lvl1pPr>
                    <a:defRPr b="0">
                      <a:solidFill>
                        <a:srgbClr val="FFFFFF"/>
                      </a:solidFill>
                      <a:latin typeface="Helvetica Light"/>
                      <a:ea typeface="Helvetica Light"/>
                      <a:cs typeface="Helvetica Light"/>
                      <a:sym typeface="Helvetica Light"/>
                    </a:defRPr>
                  </a:lvl1pPr>
                </a:lstStyle>
                <a:p>
                  <a:r>
                    <a:rPr lang="en-US" altLang="zh-CN" dirty="0" err="1"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zk</a:t>
                  </a:r>
                  <a:endParaRPr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11" name="nacos">
                  <a:extLst>
                    <a:ext uri="{FF2B5EF4-FFF2-40B4-BE49-F238E27FC236}">
                      <a16:creationId xmlns:a16="http://schemas.microsoft.com/office/drawing/2014/main" id="{0C326568-DD99-914D-B59C-62C66ECA5498}"/>
                    </a:ext>
                  </a:extLst>
                </p:cNvPr>
                <p:cNvSpPr/>
                <p:nvPr/>
              </p:nvSpPr>
              <p:spPr>
                <a:xfrm>
                  <a:off x="5274281" y="894618"/>
                  <a:ext cx="1610516" cy="417514"/>
                </a:xfrm>
                <a:prstGeom prst="roundRect">
                  <a:avLst/>
                </a:prstGeom>
                <a:solidFill>
                  <a:schemeClr val="accent2">
                    <a:lumMod val="75000"/>
                  </a:schemeClr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>
                  <a:lvl1pPr>
                    <a:defRPr b="0">
                      <a:solidFill>
                        <a:srgbClr val="FFFFFF"/>
                      </a:solidFill>
                      <a:latin typeface="Helvetica Light"/>
                      <a:ea typeface="Helvetica Light"/>
                      <a:cs typeface="Helvetica Light"/>
                      <a:sym typeface="Helvetica Light"/>
                    </a:defRPr>
                  </a:lvl1pPr>
                </a:lstStyle>
                <a:p>
                  <a:r>
                    <a:rPr lang="en-US" altLang="zh-CN" dirty="0" err="1"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etcd</a:t>
                  </a:r>
                  <a:endParaRPr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A0CC71A3-56D8-6440-BD6A-512856C6AE9C}"/>
                  </a:ext>
                </a:extLst>
              </p:cNvPr>
              <p:cNvSpPr txBox="1"/>
              <p:nvPr/>
            </p:nvSpPr>
            <p:spPr>
              <a:xfrm>
                <a:off x="537805" y="489019"/>
                <a:ext cx="1580820" cy="47192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5842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zh-CN" sz="2400" b="1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Helvetica Neue"/>
                    <a:ea typeface="Helvetica Neue"/>
                    <a:cs typeface="Helvetica Neue"/>
                    <a:sym typeface="Helvetica Neue"/>
                  </a:rPr>
                  <a:t>Registry</a:t>
                </a:r>
                <a:endParaRPr kumimoji="0" lang="zh-CN" altLang="en-US" sz="24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grpSp>
          <p:nvGrpSpPr>
            <p:cNvPr id="27" name="组合 26">
              <a:extLst>
                <a:ext uri="{FF2B5EF4-FFF2-40B4-BE49-F238E27FC236}">
                  <a16:creationId xmlns:a16="http://schemas.microsoft.com/office/drawing/2014/main" id="{71625B8C-1CF8-9540-9297-4987F66EFAAD}"/>
                </a:ext>
              </a:extLst>
            </p:cNvPr>
            <p:cNvGrpSpPr/>
            <p:nvPr/>
          </p:nvGrpSpPr>
          <p:grpSpPr>
            <a:xfrm>
              <a:off x="7383218" y="4123159"/>
              <a:ext cx="4365577" cy="5220658"/>
              <a:chOff x="6497707" y="2037699"/>
              <a:chExt cx="4365577" cy="5220658"/>
            </a:xfrm>
          </p:grpSpPr>
          <p:sp>
            <p:nvSpPr>
              <p:cNvPr id="223" name="Consumer">
                <a:extLst>
                  <a:ext uri="{FF2B5EF4-FFF2-40B4-BE49-F238E27FC236}">
                    <a16:creationId xmlns:a16="http://schemas.microsoft.com/office/drawing/2014/main" id="{EFD26152-B23D-F649-9DCB-AD85746C0790}"/>
                  </a:ext>
                </a:extLst>
              </p:cNvPr>
              <p:cNvSpPr/>
              <p:nvPr/>
            </p:nvSpPr>
            <p:spPr>
              <a:xfrm>
                <a:off x="6497707" y="2037699"/>
                <a:ext cx="4365577" cy="5220658"/>
              </a:xfrm>
              <a:prstGeom prst="roundRect">
                <a:avLst>
                  <a:gd name="adj" fmla="val 5322"/>
                </a:avLst>
              </a:prstGeom>
              <a:solidFill>
                <a:srgbClr val="E2F0DB"/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 algn="l">
                  <a:defRPr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lang="en-US" b="1" dirty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Common Modules</a:t>
                </a:r>
                <a:endParaRPr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grpSp>
            <p:nvGrpSpPr>
              <p:cNvPr id="22" name="组合 21">
                <a:extLst>
                  <a:ext uri="{FF2B5EF4-FFF2-40B4-BE49-F238E27FC236}">
                    <a16:creationId xmlns:a16="http://schemas.microsoft.com/office/drawing/2014/main" id="{7079120D-3757-D645-9D1C-A53A97A78D5E}"/>
                  </a:ext>
                </a:extLst>
              </p:cNvPr>
              <p:cNvGrpSpPr/>
              <p:nvPr/>
            </p:nvGrpSpPr>
            <p:grpSpPr>
              <a:xfrm>
                <a:off x="9157816" y="2858928"/>
                <a:ext cx="1083600" cy="2880000"/>
                <a:chOff x="12722428" y="2770256"/>
                <a:chExt cx="1083600" cy="2880000"/>
              </a:xfrm>
            </p:grpSpPr>
            <p:sp>
              <p:nvSpPr>
                <p:cNvPr id="191" name="filter">
                  <a:extLst>
                    <a:ext uri="{FF2B5EF4-FFF2-40B4-BE49-F238E27FC236}">
                      <a16:creationId xmlns:a16="http://schemas.microsoft.com/office/drawing/2014/main" id="{871C255B-59D1-1B46-8671-C3449CEC3898}"/>
                    </a:ext>
                  </a:extLst>
                </p:cNvPr>
                <p:cNvSpPr/>
                <p:nvPr/>
              </p:nvSpPr>
              <p:spPr>
                <a:xfrm>
                  <a:off x="12722428" y="2770256"/>
                  <a:ext cx="1083600" cy="2880000"/>
                </a:xfrm>
                <a:prstGeom prst="roundRect">
                  <a:avLst>
                    <a:gd name="adj" fmla="val 5299"/>
                  </a:avLst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prstDash val="solid"/>
                  <a:miter lim="400000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t">
                  <a:noAutofit/>
                </a:bodyPr>
                <a:lstStyle/>
                <a:p>
                  <a:r>
                    <a:rPr sz="1700" b="0" dirty="0"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filter</a:t>
                  </a:r>
                </a:p>
              </p:txBody>
            </p:sp>
            <p:sp>
              <p:nvSpPr>
                <p:cNvPr id="140" name="generic…">
                  <a:extLst>
                    <a:ext uri="{FF2B5EF4-FFF2-40B4-BE49-F238E27FC236}">
                      <a16:creationId xmlns:a16="http://schemas.microsoft.com/office/drawing/2014/main" id="{90718863-7046-4577-A065-69C7ACB7064D}"/>
                    </a:ext>
                  </a:extLst>
                </p:cNvPr>
                <p:cNvSpPr/>
                <p:nvPr/>
              </p:nvSpPr>
              <p:spPr>
                <a:xfrm>
                  <a:off x="12819343" y="3989133"/>
                  <a:ext cx="916642" cy="381745"/>
                </a:xfrm>
                <a:prstGeom prst="roundRect">
                  <a:avLst>
                    <a:gd name="adj" fmla="val 11868"/>
                  </a:avLst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sz="1500" b="0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generic</a:t>
                  </a:r>
                </a:p>
              </p:txBody>
            </p:sp>
            <p:sp>
              <p:nvSpPr>
                <p:cNvPr id="145" name="tps limit">
                  <a:extLst>
                    <a:ext uri="{FF2B5EF4-FFF2-40B4-BE49-F238E27FC236}">
                      <a16:creationId xmlns:a16="http://schemas.microsoft.com/office/drawing/2014/main" id="{6152C54E-BC96-4DDB-AD41-E4E51D751F34}"/>
                    </a:ext>
                  </a:extLst>
                </p:cNvPr>
                <p:cNvSpPr/>
                <p:nvPr/>
              </p:nvSpPr>
              <p:spPr>
                <a:xfrm>
                  <a:off x="12813779" y="3267595"/>
                  <a:ext cx="948427" cy="456919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sz="1500" b="0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tps limit</a:t>
                  </a:r>
                </a:p>
              </p:txBody>
            </p:sp>
            <p:sp>
              <p:nvSpPr>
                <p:cNvPr id="147" name="…">
                  <a:extLst>
                    <a:ext uri="{FF2B5EF4-FFF2-40B4-BE49-F238E27FC236}">
                      <a16:creationId xmlns:a16="http://schemas.microsoft.com/office/drawing/2014/main" id="{CF11954F-683E-46B7-87E5-61BB6AF65C6D}"/>
                    </a:ext>
                  </a:extLst>
                </p:cNvPr>
                <p:cNvSpPr/>
                <p:nvPr/>
              </p:nvSpPr>
              <p:spPr>
                <a:xfrm>
                  <a:off x="12813779" y="4635496"/>
                  <a:ext cx="916643" cy="387129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sz="1500" b="0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…</a:t>
                  </a:r>
                </a:p>
              </p:txBody>
            </p:sp>
          </p:grpSp>
          <p:grpSp>
            <p:nvGrpSpPr>
              <p:cNvPr id="21" name="组合 20">
                <a:extLst>
                  <a:ext uri="{FF2B5EF4-FFF2-40B4-BE49-F238E27FC236}">
                    <a16:creationId xmlns:a16="http://schemas.microsoft.com/office/drawing/2014/main" id="{C533AF49-A37D-2947-B336-58FC12294F73}"/>
                  </a:ext>
                </a:extLst>
              </p:cNvPr>
              <p:cNvGrpSpPr/>
              <p:nvPr/>
            </p:nvGrpSpPr>
            <p:grpSpPr>
              <a:xfrm>
                <a:off x="6997588" y="2858928"/>
                <a:ext cx="1337088" cy="2880000"/>
                <a:chOff x="10562200" y="2758483"/>
                <a:chExt cx="1337088" cy="2880000"/>
              </a:xfrm>
            </p:grpSpPr>
            <p:sp>
              <p:nvSpPr>
                <p:cNvPr id="156" name="codec">
                  <a:extLst>
                    <a:ext uri="{FF2B5EF4-FFF2-40B4-BE49-F238E27FC236}">
                      <a16:creationId xmlns:a16="http://schemas.microsoft.com/office/drawing/2014/main" id="{1BC941CE-E8DF-C14D-AD87-6AE1A66A0262}"/>
                    </a:ext>
                  </a:extLst>
                </p:cNvPr>
                <p:cNvSpPr/>
                <p:nvPr/>
              </p:nvSpPr>
              <p:spPr>
                <a:xfrm>
                  <a:off x="10562200" y="2758483"/>
                  <a:ext cx="1337088" cy="2880000"/>
                </a:xfrm>
                <a:prstGeom prst="roundRect">
                  <a:avLst>
                    <a:gd name="adj" fmla="val 6344"/>
                  </a:avLst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prstDash val="solid"/>
                  <a:miter lim="400000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t">
                  <a:noAutofit/>
                </a:bodyPr>
                <a:lstStyle/>
                <a:p>
                  <a:r>
                    <a:rPr lang="en-US" altLang="zh-CN" sz="1700" b="0" dirty="0"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protocol</a:t>
                  </a:r>
                  <a:endParaRPr sz="1700" b="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endParaRPr>
                </a:p>
              </p:txBody>
            </p:sp>
            <p:sp>
              <p:nvSpPr>
                <p:cNvPr id="157" name="jsonrpc 2.0">
                  <a:extLst>
                    <a:ext uri="{FF2B5EF4-FFF2-40B4-BE49-F238E27FC236}">
                      <a16:creationId xmlns:a16="http://schemas.microsoft.com/office/drawing/2014/main" id="{31729B33-CB03-A949-928E-D642F68F10A4}"/>
                    </a:ext>
                  </a:extLst>
                </p:cNvPr>
                <p:cNvSpPr/>
                <p:nvPr/>
              </p:nvSpPr>
              <p:spPr>
                <a:xfrm>
                  <a:off x="10602753" y="3274214"/>
                  <a:ext cx="1219802" cy="384067"/>
                </a:xfrm>
                <a:prstGeom prst="roundRect">
                  <a:avLst>
                    <a:gd name="adj" fmla="val 9824"/>
                  </a:avLst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lang="en-US" altLang="zh-CN" sz="1500" b="0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triple</a:t>
                  </a:r>
                  <a:endParaRPr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endParaRPr>
                </a:p>
              </p:txBody>
            </p:sp>
            <p:sp>
              <p:nvSpPr>
                <p:cNvPr id="158" name="jsonrpc 2.0">
                  <a:extLst>
                    <a:ext uri="{FF2B5EF4-FFF2-40B4-BE49-F238E27FC236}">
                      <a16:creationId xmlns:a16="http://schemas.microsoft.com/office/drawing/2014/main" id="{810C242C-F03E-1140-82C1-7B58537AFCC5}"/>
                    </a:ext>
                  </a:extLst>
                </p:cNvPr>
                <p:cNvSpPr/>
                <p:nvPr/>
              </p:nvSpPr>
              <p:spPr>
                <a:xfrm>
                  <a:off x="10602753" y="3786522"/>
                  <a:ext cx="1219802" cy="344140"/>
                </a:xfrm>
                <a:prstGeom prst="roundRect">
                  <a:avLst>
                    <a:gd name="adj" fmla="val 9824"/>
                  </a:avLst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lang="en-US" sz="1500" b="0" dirty="0" err="1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dubbo</a:t>
                  </a:r>
                  <a:endParaRPr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endParaRPr>
                </a:p>
              </p:txBody>
            </p:sp>
            <p:sp>
              <p:nvSpPr>
                <p:cNvPr id="159" name="jsonrpc 2.0">
                  <a:extLst>
                    <a:ext uri="{FF2B5EF4-FFF2-40B4-BE49-F238E27FC236}">
                      <a16:creationId xmlns:a16="http://schemas.microsoft.com/office/drawing/2014/main" id="{5307773E-988C-7148-96BD-95808C19D800}"/>
                    </a:ext>
                  </a:extLst>
                </p:cNvPr>
                <p:cNvSpPr/>
                <p:nvPr/>
              </p:nvSpPr>
              <p:spPr>
                <a:xfrm>
                  <a:off x="10602753" y="4731283"/>
                  <a:ext cx="1219802" cy="289160"/>
                </a:xfrm>
                <a:prstGeom prst="roundRect">
                  <a:avLst>
                    <a:gd name="adj" fmla="val 9824"/>
                  </a:avLst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lang="en-US" altLang="zh-CN" sz="1500" b="0" dirty="0" err="1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jsonrpc</a:t>
                  </a:r>
                  <a:endParaRPr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160" name="jsonrpc 2.0">
                  <a:extLst>
                    <a:ext uri="{FF2B5EF4-FFF2-40B4-BE49-F238E27FC236}">
                      <a16:creationId xmlns:a16="http://schemas.microsoft.com/office/drawing/2014/main" id="{71262FAD-AE26-CA4F-99D1-CE5AE48B29D3}"/>
                    </a:ext>
                  </a:extLst>
                </p:cNvPr>
                <p:cNvSpPr/>
                <p:nvPr/>
              </p:nvSpPr>
              <p:spPr>
                <a:xfrm>
                  <a:off x="10602753" y="4258903"/>
                  <a:ext cx="1219802" cy="344140"/>
                </a:xfrm>
                <a:prstGeom prst="roundRect">
                  <a:avLst>
                    <a:gd name="adj" fmla="val 9824"/>
                  </a:avLst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lang="en-US" altLang="zh-CN" sz="1500" b="0" dirty="0" err="1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grpc</a:t>
                  </a:r>
                  <a:endParaRPr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166" name="jsonrpc 2.0">
                  <a:extLst>
                    <a:ext uri="{FF2B5EF4-FFF2-40B4-BE49-F238E27FC236}">
                      <a16:creationId xmlns:a16="http://schemas.microsoft.com/office/drawing/2014/main" id="{52A2F92A-CB8F-F04E-BF2A-1EEEB3FB6D12}"/>
                    </a:ext>
                  </a:extLst>
                </p:cNvPr>
                <p:cNvSpPr/>
                <p:nvPr/>
              </p:nvSpPr>
              <p:spPr>
                <a:xfrm>
                  <a:off x="10602753" y="5148683"/>
                  <a:ext cx="1219802" cy="344140"/>
                </a:xfrm>
                <a:prstGeom prst="roundRect">
                  <a:avLst>
                    <a:gd name="adj" fmla="val 9824"/>
                  </a:avLst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lang="en-US" sz="1500" b="0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rest</a:t>
                  </a:r>
                  <a:endParaRPr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224" name="Group 160">
              <a:extLst>
                <a:ext uri="{FF2B5EF4-FFF2-40B4-BE49-F238E27FC236}">
                  <a16:creationId xmlns:a16="http://schemas.microsoft.com/office/drawing/2014/main" id="{D91AB9E3-FAF9-9647-A82E-6A0037B8F99B}"/>
                </a:ext>
              </a:extLst>
            </p:cNvPr>
            <p:cNvGrpSpPr/>
            <p:nvPr/>
          </p:nvGrpSpPr>
          <p:grpSpPr>
            <a:xfrm>
              <a:off x="827686" y="8121916"/>
              <a:ext cx="5362071" cy="912659"/>
              <a:chOff x="11242638" y="6397973"/>
              <a:chExt cx="4072836" cy="912659"/>
            </a:xfrm>
          </p:grpSpPr>
          <p:sp>
            <p:nvSpPr>
              <p:cNvPr id="225" name="Config">
                <a:extLst>
                  <a:ext uri="{FF2B5EF4-FFF2-40B4-BE49-F238E27FC236}">
                    <a16:creationId xmlns:a16="http://schemas.microsoft.com/office/drawing/2014/main" id="{7C3DE85E-F4E9-064A-8A15-B5A4FF937389}"/>
                  </a:ext>
                </a:extLst>
              </p:cNvPr>
              <p:cNvSpPr/>
              <p:nvPr/>
            </p:nvSpPr>
            <p:spPr>
              <a:xfrm>
                <a:off x="11242638" y="6397973"/>
                <a:ext cx="4072836" cy="417378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900"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Config</a:t>
                </a:r>
              </a:p>
            </p:txBody>
          </p:sp>
          <p:sp>
            <p:nvSpPr>
              <p:cNvPr id="226" name="Config">
                <a:extLst>
                  <a:ext uri="{FF2B5EF4-FFF2-40B4-BE49-F238E27FC236}">
                    <a16:creationId xmlns:a16="http://schemas.microsoft.com/office/drawing/2014/main" id="{4C166646-5690-1E4F-8F66-C01705D8D20F}"/>
                  </a:ext>
                </a:extLst>
              </p:cNvPr>
              <p:cNvSpPr/>
              <p:nvPr/>
            </p:nvSpPr>
            <p:spPr>
              <a:xfrm>
                <a:off x="11242638" y="6893254"/>
                <a:ext cx="4072836" cy="417378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900"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Tracing</a:t>
                </a:r>
                <a:endParaRPr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227" name="Group 160">
              <a:extLst>
                <a:ext uri="{FF2B5EF4-FFF2-40B4-BE49-F238E27FC236}">
                  <a16:creationId xmlns:a16="http://schemas.microsoft.com/office/drawing/2014/main" id="{75200F34-E901-C942-BA79-FFE1216D47A8}"/>
                </a:ext>
              </a:extLst>
            </p:cNvPr>
            <p:cNvGrpSpPr/>
            <p:nvPr/>
          </p:nvGrpSpPr>
          <p:grpSpPr>
            <a:xfrm>
              <a:off x="13070495" y="8121916"/>
              <a:ext cx="2855689" cy="912659"/>
              <a:chOff x="11242638" y="6397973"/>
              <a:chExt cx="4072836" cy="912659"/>
            </a:xfrm>
          </p:grpSpPr>
          <p:sp>
            <p:nvSpPr>
              <p:cNvPr id="228" name="Config">
                <a:extLst>
                  <a:ext uri="{FF2B5EF4-FFF2-40B4-BE49-F238E27FC236}">
                    <a16:creationId xmlns:a16="http://schemas.microsoft.com/office/drawing/2014/main" id="{D767C5DE-728B-6046-8717-366AB0A432D0}"/>
                  </a:ext>
                </a:extLst>
              </p:cNvPr>
              <p:cNvSpPr/>
              <p:nvPr/>
            </p:nvSpPr>
            <p:spPr>
              <a:xfrm>
                <a:off x="11242638" y="6397973"/>
                <a:ext cx="4072836" cy="417378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900"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Config</a:t>
                </a:r>
              </a:p>
            </p:txBody>
          </p:sp>
          <p:sp>
            <p:nvSpPr>
              <p:cNvPr id="229" name="Config">
                <a:extLst>
                  <a:ext uri="{FF2B5EF4-FFF2-40B4-BE49-F238E27FC236}">
                    <a16:creationId xmlns:a16="http://schemas.microsoft.com/office/drawing/2014/main" id="{B66C3002-649E-6E46-8ABF-FA9605C69BF7}"/>
                  </a:ext>
                </a:extLst>
              </p:cNvPr>
              <p:cNvSpPr/>
              <p:nvPr/>
            </p:nvSpPr>
            <p:spPr>
              <a:xfrm>
                <a:off x="11242638" y="6893254"/>
                <a:ext cx="4072836" cy="417378"/>
              </a:xfrm>
              <a:prstGeom prst="roundRect">
                <a:avLst/>
              </a:prstGeom>
              <a:solidFill>
                <a:schemeClr val="bg2">
                  <a:lumMod val="50000"/>
                </a:schemeClr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900"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Tracing</a:t>
                </a:r>
                <a:endParaRPr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cxnSp>
          <p:nvCxnSpPr>
            <p:cNvPr id="31" name="直线箭头连接符 30">
              <a:extLst>
                <a:ext uri="{FF2B5EF4-FFF2-40B4-BE49-F238E27FC236}">
                  <a16:creationId xmlns:a16="http://schemas.microsoft.com/office/drawing/2014/main" id="{976BF3CA-9D71-6746-B244-43A08A49403A}"/>
                </a:ext>
              </a:extLst>
            </p:cNvPr>
            <p:cNvCxnSpPr>
              <a:endCxn id="228" idx="1"/>
            </p:cNvCxnSpPr>
            <p:nvPr/>
          </p:nvCxnSpPr>
          <p:spPr>
            <a:xfrm>
              <a:off x="6189757" y="8300280"/>
              <a:ext cx="6880738" cy="30325"/>
            </a:xfrm>
            <a:prstGeom prst="straightConnector1">
              <a:avLst/>
            </a:prstGeom>
            <a:noFill/>
            <a:ln w="25400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33" name="直线箭头连接符 32">
              <a:extLst>
                <a:ext uri="{FF2B5EF4-FFF2-40B4-BE49-F238E27FC236}">
                  <a16:creationId xmlns:a16="http://schemas.microsoft.com/office/drawing/2014/main" id="{272EBF6F-1D43-5145-90E5-B9BA91031F61}"/>
                </a:ext>
              </a:extLst>
            </p:cNvPr>
            <p:cNvCxnSpPr>
              <a:endCxn id="229" idx="1"/>
            </p:cNvCxnSpPr>
            <p:nvPr/>
          </p:nvCxnSpPr>
          <p:spPr>
            <a:xfrm>
              <a:off x="6189757" y="8796115"/>
              <a:ext cx="6880738" cy="29771"/>
            </a:xfrm>
            <a:prstGeom prst="straightConnector1">
              <a:avLst/>
            </a:prstGeom>
            <a:noFill/>
            <a:ln w="25400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230" name="tcp">
              <a:extLst>
                <a:ext uri="{FF2B5EF4-FFF2-40B4-BE49-F238E27FC236}">
                  <a16:creationId xmlns:a16="http://schemas.microsoft.com/office/drawing/2014/main" id="{15579AB4-6652-BC48-80C7-73F8AACD411D}"/>
                </a:ext>
              </a:extLst>
            </p:cNvPr>
            <p:cNvSpPr txBox="1"/>
            <p:nvPr/>
          </p:nvSpPr>
          <p:spPr>
            <a:xfrm>
              <a:off x="9042769" y="8381165"/>
              <a:ext cx="1327599" cy="421818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lIns="50800" tIns="50800" rIns="50800" bIns="50800" anchor="ctr"/>
            <a:lstStyle>
              <a:lvl1pPr>
                <a:defRPr sz="2800" b="0"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rPr lang="en-US" sz="1800" b="1" dirty="0">
                  <a:solidFill>
                    <a:srgbClr val="6C696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chain</a:t>
              </a:r>
              <a:endParaRPr sz="1800" b="1" dirty="0">
                <a:solidFill>
                  <a:srgbClr val="6C6969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38" name="直线箭头连接符 37">
              <a:extLst>
                <a:ext uri="{FF2B5EF4-FFF2-40B4-BE49-F238E27FC236}">
                  <a16:creationId xmlns:a16="http://schemas.microsoft.com/office/drawing/2014/main" id="{7AC61107-340F-F14E-ABED-33F7B0620C1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449613" y="3265141"/>
              <a:ext cx="1456130" cy="627715"/>
            </a:xfrm>
            <a:prstGeom prst="straightConnector1">
              <a:avLst/>
            </a:prstGeom>
            <a:noFill/>
            <a:ln w="25400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2" name="直线箭头连接符 41">
              <a:extLst>
                <a:ext uri="{FF2B5EF4-FFF2-40B4-BE49-F238E27FC236}">
                  <a16:creationId xmlns:a16="http://schemas.microsoft.com/office/drawing/2014/main" id="{0903E52F-4032-E14D-9171-D5134AF294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8721" y="3319182"/>
              <a:ext cx="1652465" cy="786611"/>
            </a:xfrm>
            <a:prstGeom prst="straightConnector1">
              <a:avLst/>
            </a:prstGeom>
            <a:noFill/>
            <a:ln w="25400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400000"/>
              <a:headEnd type="triangle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4" name="直线箭头连接符 43">
              <a:extLst>
                <a:ext uri="{FF2B5EF4-FFF2-40B4-BE49-F238E27FC236}">
                  <a16:creationId xmlns:a16="http://schemas.microsoft.com/office/drawing/2014/main" id="{0B9D5229-0904-6149-BE44-5317524DFF8B}"/>
                </a:ext>
              </a:extLst>
            </p:cNvPr>
            <p:cNvCxnSpPr/>
            <p:nvPr/>
          </p:nvCxnSpPr>
          <p:spPr>
            <a:xfrm>
              <a:off x="1982860" y="6279609"/>
              <a:ext cx="346513" cy="0"/>
            </a:xfrm>
            <a:prstGeom prst="straightConnector1">
              <a:avLst/>
            </a:prstGeom>
            <a:noFill/>
            <a:ln w="25400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31" name="直线箭头连接符 230">
              <a:extLst>
                <a:ext uri="{FF2B5EF4-FFF2-40B4-BE49-F238E27FC236}">
                  <a16:creationId xmlns:a16="http://schemas.microsoft.com/office/drawing/2014/main" id="{2E381F03-17E7-0243-89EC-6CE06341013B}"/>
                </a:ext>
              </a:extLst>
            </p:cNvPr>
            <p:cNvCxnSpPr/>
            <p:nvPr/>
          </p:nvCxnSpPr>
          <p:spPr>
            <a:xfrm>
              <a:off x="3373134" y="6279609"/>
              <a:ext cx="346513" cy="0"/>
            </a:xfrm>
            <a:prstGeom prst="straightConnector1">
              <a:avLst/>
            </a:prstGeom>
            <a:noFill/>
            <a:ln w="25400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32" name="直线箭头连接符 231">
              <a:extLst>
                <a:ext uri="{FF2B5EF4-FFF2-40B4-BE49-F238E27FC236}">
                  <a16:creationId xmlns:a16="http://schemas.microsoft.com/office/drawing/2014/main" id="{9DC0B83E-2F13-364A-B8E7-B954AADA522E}"/>
                </a:ext>
              </a:extLst>
            </p:cNvPr>
            <p:cNvCxnSpPr/>
            <p:nvPr/>
          </p:nvCxnSpPr>
          <p:spPr>
            <a:xfrm>
              <a:off x="4774734" y="6279609"/>
              <a:ext cx="346513" cy="0"/>
            </a:xfrm>
            <a:prstGeom prst="straightConnector1">
              <a:avLst/>
            </a:prstGeom>
            <a:noFill/>
            <a:ln w="25400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33" name="直线箭头连接符 232">
              <a:extLst>
                <a:ext uri="{FF2B5EF4-FFF2-40B4-BE49-F238E27FC236}">
                  <a16:creationId xmlns:a16="http://schemas.microsoft.com/office/drawing/2014/main" id="{93E3D6E6-21DD-6D48-9901-7443778C14F7}"/>
                </a:ext>
              </a:extLst>
            </p:cNvPr>
            <p:cNvCxnSpPr/>
            <p:nvPr/>
          </p:nvCxnSpPr>
          <p:spPr>
            <a:xfrm>
              <a:off x="14347656" y="6279609"/>
              <a:ext cx="346513" cy="0"/>
            </a:xfrm>
            <a:prstGeom prst="straightConnector1">
              <a:avLst/>
            </a:prstGeom>
            <a:noFill/>
            <a:ln w="25400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6" name="直线箭头连接符 45">
              <a:extLst>
                <a:ext uri="{FF2B5EF4-FFF2-40B4-BE49-F238E27FC236}">
                  <a16:creationId xmlns:a16="http://schemas.microsoft.com/office/drawing/2014/main" id="{D0425BF3-BEF2-9046-A069-6D13D7452FC2}"/>
                </a:ext>
              </a:extLst>
            </p:cNvPr>
            <p:cNvCxnSpPr>
              <a:cxnSpLocks/>
            </p:cNvCxnSpPr>
            <p:nvPr/>
          </p:nvCxnSpPr>
          <p:spPr>
            <a:xfrm>
              <a:off x="6386129" y="6269873"/>
              <a:ext cx="1496970" cy="1665"/>
            </a:xfrm>
            <a:prstGeom prst="straightConnector1">
              <a:avLst/>
            </a:prstGeom>
            <a:noFill/>
            <a:ln w="25400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34" name="直线箭头连接符 233">
              <a:extLst>
                <a:ext uri="{FF2B5EF4-FFF2-40B4-BE49-F238E27FC236}">
                  <a16:creationId xmlns:a16="http://schemas.microsoft.com/office/drawing/2014/main" id="{EC3E11EC-7EA8-A049-8335-9578F9A216F2}"/>
                </a:ext>
              </a:extLst>
            </p:cNvPr>
            <p:cNvCxnSpPr>
              <a:cxnSpLocks/>
            </p:cNvCxnSpPr>
            <p:nvPr/>
          </p:nvCxnSpPr>
          <p:spPr>
            <a:xfrm>
              <a:off x="11126927" y="6269873"/>
              <a:ext cx="1790481" cy="1665"/>
            </a:xfrm>
            <a:prstGeom prst="straightConnector1">
              <a:avLst/>
            </a:prstGeom>
            <a:noFill/>
            <a:ln w="25400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48" name="直线箭头连接符 47">
              <a:extLst>
                <a:ext uri="{FF2B5EF4-FFF2-40B4-BE49-F238E27FC236}">
                  <a16:creationId xmlns:a16="http://schemas.microsoft.com/office/drawing/2014/main" id="{1A896AD1-F1BD-4949-ACF0-D5D113F987BF}"/>
                </a:ext>
              </a:extLst>
            </p:cNvPr>
            <p:cNvCxnSpPr/>
            <p:nvPr/>
          </p:nvCxnSpPr>
          <p:spPr>
            <a:xfrm flipV="1">
              <a:off x="9214165" y="6271538"/>
              <a:ext cx="810000" cy="0"/>
            </a:xfrm>
            <a:prstGeom prst="straightConnector1">
              <a:avLst/>
            </a:prstGeom>
            <a:noFill/>
            <a:ln w="25400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235" name="Subscribe">
              <a:extLst>
                <a:ext uri="{FF2B5EF4-FFF2-40B4-BE49-F238E27FC236}">
                  <a16:creationId xmlns:a16="http://schemas.microsoft.com/office/drawing/2014/main" id="{01B160A0-C47E-384C-B909-A44F78474A95}"/>
                </a:ext>
              </a:extLst>
            </p:cNvPr>
            <p:cNvSpPr txBox="1"/>
            <p:nvPr/>
          </p:nvSpPr>
          <p:spPr>
            <a:xfrm rot="20225000">
              <a:off x="3328896" y="3566592"/>
              <a:ext cx="1117150" cy="2724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300" b="0"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rPr sz="1800" b="1" dirty="0">
                  <a:solidFill>
                    <a:srgbClr val="6C696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Subscribe</a:t>
              </a:r>
            </a:p>
          </p:txBody>
        </p:sp>
        <p:sp>
          <p:nvSpPr>
            <p:cNvPr id="236" name="Notify">
              <a:extLst>
                <a:ext uri="{FF2B5EF4-FFF2-40B4-BE49-F238E27FC236}">
                  <a16:creationId xmlns:a16="http://schemas.microsoft.com/office/drawing/2014/main" id="{8FD5FAFD-40E3-4D4E-BB25-7E063C385D62}"/>
                </a:ext>
              </a:extLst>
            </p:cNvPr>
            <p:cNvSpPr txBox="1"/>
            <p:nvPr/>
          </p:nvSpPr>
          <p:spPr>
            <a:xfrm rot="20101097">
              <a:off x="4013023" y="3802342"/>
              <a:ext cx="762684" cy="272438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anchor="ctr">
              <a:spAutoFit/>
            </a:bodyPr>
            <a:lstStyle>
              <a:lvl1pPr>
                <a:defRPr sz="1300" b="0"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rPr sz="1800" b="1" dirty="0">
                  <a:solidFill>
                    <a:srgbClr val="6C696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Notify</a:t>
              </a:r>
            </a:p>
          </p:txBody>
        </p:sp>
        <p:sp>
          <p:nvSpPr>
            <p:cNvPr id="237" name="Register">
              <a:extLst>
                <a:ext uri="{FF2B5EF4-FFF2-40B4-BE49-F238E27FC236}">
                  <a16:creationId xmlns:a16="http://schemas.microsoft.com/office/drawing/2014/main" id="{6C171471-0C75-744B-B299-EB3E53B0AB3A}"/>
                </a:ext>
              </a:extLst>
            </p:cNvPr>
            <p:cNvSpPr txBox="1"/>
            <p:nvPr/>
          </p:nvSpPr>
          <p:spPr>
            <a:xfrm rot="841859">
              <a:off x="13245009" y="3594837"/>
              <a:ext cx="768254" cy="28795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1300" b="0"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rPr sz="1800" b="1" dirty="0">
                  <a:solidFill>
                    <a:srgbClr val="6C696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Register</a:t>
              </a:r>
            </a:p>
          </p:txBody>
        </p:sp>
        <p:sp>
          <p:nvSpPr>
            <p:cNvPr id="73" name="弧 72">
              <a:extLst>
                <a:ext uri="{FF2B5EF4-FFF2-40B4-BE49-F238E27FC236}">
                  <a16:creationId xmlns:a16="http://schemas.microsoft.com/office/drawing/2014/main" id="{E932D28E-DCE8-4E4D-A65E-34D4050962C6}"/>
                </a:ext>
              </a:extLst>
            </p:cNvPr>
            <p:cNvSpPr/>
            <p:nvPr/>
          </p:nvSpPr>
          <p:spPr>
            <a:xfrm>
              <a:off x="5831123" y="3830178"/>
              <a:ext cx="7487592" cy="877564"/>
            </a:xfrm>
            <a:prstGeom prst="arc">
              <a:avLst>
                <a:gd name="adj1" fmla="val 10807603"/>
                <a:gd name="adj2" fmla="val 0"/>
              </a:avLst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9" tIns="45719" rIns="91439" bIns="45719" numCol="1" spcCol="38100" rtlCol="0" anchor="t">
              <a:no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endParaRPr>
            </a:p>
          </p:txBody>
        </p:sp>
        <p:sp>
          <p:nvSpPr>
            <p:cNvPr id="238" name="tcp">
              <a:extLst>
                <a:ext uri="{FF2B5EF4-FFF2-40B4-BE49-F238E27FC236}">
                  <a16:creationId xmlns:a16="http://schemas.microsoft.com/office/drawing/2014/main" id="{C1DAC404-0DE3-6D41-89DA-5C3780AE9819}"/>
                </a:ext>
              </a:extLst>
            </p:cNvPr>
            <p:cNvSpPr txBox="1"/>
            <p:nvPr/>
          </p:nvSpPr>
          <p:spPr>
            <a:xfrm>
              <a:off x="8551643" y="3443162"/>
              <a:ext cx="1652465" cy="380774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lIns="50800" tIns="50800" rIns="50800" bIns="50800" anchor="ctr"/>
            <a:lstStyle>
              <a:lvl1pPr>
                <a:defRPr sz="2800" b="0"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rPr lang="en-US" sz="1800" b="1" dirty="0">
                  <a:solidFill>
                    <a:srgbClr val="6C696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HTTP / TCP</a:t>
              </a:r>
              <a:endParaRPr sz="1800" b="1" dirty="0">
                <a:solidFill>
                  <a:srgbClr val="6C6969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8" name="Registries">
              <a:extLst>
                <a:ext uri="{FF2B5EF4-FFF2-40B4-BE49-F238E27FC236}">
                  <a16:creationId xmlns:a16="http://schemas.microsoft.com/office/drawing/2014/main" id="{4ED90106-F937-B949-AEB7-E5B557A8C43C}"/>
                </a:ext>
              </a:extLst>
            </p:cNvPr>
            <p:cNvSpPr/>
            <p:nvPr/>
          </p:nvSpPr>
          <p:spPr>
            <a:xfrm>
              <a:off x="537805" y="492653"/>
              <a:ext cx="16232424" cy="1491680"/>
            </a:xfrm>
            <a:prstGeom prst="roundRect">
              <a:avLst>
                <a:gd name="adj" fmla="val 7483"/>
              </a:avLst>
            </a:prstGeom>
            <a:solidFill>
              <a:srgbClr val="F2F2F2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/>
            <a:p>
              <a:pPr algn="r"/>
              <a:endParaRPr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grpSp>
          <p:nvGrpSpPr>
            <p:cNvPr id="150" name="Group 10">
              <a:extLst>
                <a:ext uri="{FF2B5EF4-FFF2-40B4-BE49-F238E27FC236}">
                  <a16:creationId xmlns:a16="http://schemas.microsoft.com/office/drawing/2014/main" id="{8921C0AB-A53D-9F45-B1CF-1CBC93CC6442}"/>
                </a:ext>
              </a:extLst>
            </p:cNvPr>
            <p:cNvGrpSpPr/>
            <p:nvPr/>
          </p:nvGrpSpPr>
          <p:grpSpPr>
            <a:xfrm>
              <a:off x="11449613" y="671868"/>
              <a:ext cx="5046850" cy="1080000"/>
              <a:chOff x="9664613" y="7880534"/>
              <a:chExt cx="5035542" cy="1547722"/>
            </a:xfrm>
          </p:grpSpPr>
          <p:sp>
            <p:nvSpPr>
              <p:cNvPr id="153" name="Config center">
                <a:extLst>
                  <a:ext uri="{FF2B5EF4-FFF2-40B4-BE49-F238E27FC236}">
                    <a16:creationId xmlns:a16="http://schemas.microsoft.com/office/drawing/2014/main" id="{E3F960EA-2947-214D-B8D0-CA7DA84049D6}"/>
                  </a:ext>
                </a:extLst>
              </p:cNvPr>
              <p:cNvSpPr/>
              <p:nvPr/>
            </p:nvSpPr>
            <p:spPr>
              <a:xfrm>
                <a:off x="9664613" y="7880534"/>
                <a:ext cx="5035542" cy="1547722"/>
              </a:xfrm>
              <a:prstGeom prst="roundRect">
                <a:avLst>
                  <a:gd name="adj" fmla="val 8447"/>
                </a:avLst>
              </a:prstGeom>
              <a:solidFill>
                <a:srgbClr val="E2F0D9"/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b">
                <a:noAutofit/>
              </a:bodyPr>
              <a:lstStyle/>
              <a:p>
                <a:r>
                  <a:rPr lang="en-CN" dirty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rPr>
                  <a:t>Monitor</a:t>
                </a:r>
                <a:r>
                  <a:rPr lang="en-US" altLang="zh-CN" dirty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rPr>
                  <a:t>(opentracing</a:t>
                </a:r>
                <a:r>
                  <a:rPr lang="zh-CN" altLang="en-US" dirty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rPr>
                  <a:t> </a:t>
                </a:r>
                <a:r>
                  <a:rPr lang="en-US" altLang="zh-CN" dirty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rPr>
                  <a:t>API)</a:t>
                </a:r>
                <a:endParaRPr lang="en-CN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endParaRPr>
              </a:p>
            </p:txBody>
          </p:sp>
          <p:sp>
            <p:nvSpPr>
              <p:cNvPr id="154" name="Apollo">
                <a:extLst>
                  <a:ext uri="{FF2B5EF4-FFF2-40B4-BE49-F238E27FC236}">
                    <a16:creationId xmlns:a16="http://schemas.microsoft.com/office/drawing/2014/main" id="{7CE8686A-B690-604E-8316-E2AD44E78134}"/>
                  </a:ext>
                </a:extLst>
              </p:cNvPr>
              <p:cNvSpPr/>
              <p:nvPr/>
            </p:nvSpPr>
            <p:spPr>
              <a:xfrm>
                <a:off x="10066761" y="8122053"/>
                <a:ext cx="1270001" cy="567498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lang="en-US" dirty="0" err="1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zipkin</a:t>
                </a:r>
                <a:endParaRPr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61" name="zk">
                <a:extLst>
                  <a:ext uri="{FF2B5EF4-FFF2-40B4-BE49-F238E27FC236}">
                    <a16:creationId xmlns:a16="http://schemas.microsoft.com/office/drawing/2014/main" id="{A5B65C12-985F-5D43-88C2-7EA895D2CA58}"/>
                  </a:ext>
                </a:extLst>
              </p:cNvPr>
              <p:cNvSpPr/>
              <p:nvPr/>
            </p:nvSpPr>
            <p:spPr>
              <a:xfrm>
                <a:off x="11519829" y="8141235"/>
                <a:ext cx="1270001" cy="567498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lang="en-US" altLang="zh-CN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jaeger</a:t>
                </a:r>
                <a:endParaRPr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62" name="zk">
                <a:extLst>
                  <a:ext uri="{FF2B5EF4-FFF2-40B4-BE49-F238E27FC236}">
                    <a16:creationId xmlns:a16="http://schemas.microsoft.com/office/drawing/2014/main" id="{30B562CF-FCF3-2F46-9451-9A2C99B512AD}"/>
                  </a:ext>
                </a:extLst>
              </p:cNvPr>
              <p:cNvSpPr/>
              <p:nvPr/>
            </p:nvSpPr>
            <p:spPr>
              <a:xfrm>
                <a:off x="13035173" y="8123708"/>
                <a:ext cx="1270001" cy="567498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lang="en-US" altLang="zh-CN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…</a:t>
                </a:r>
                <a:endParaRPr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63" name="Group 9">
              <a:extLst>
                <a:ext uri="{FF2B5EF4-FFF2-40B4-BE49-F238E27FC236}">
                  <a16:creationId xmlns:a16="http://schemas.microsoft.com/office/drawing/2014/main" id="{B62DEDC1-E2CD-A74B-BA5E-ECBB97672538}"/>
                </a:ext>
              </a:extLst>
            </p:cNvPr>
            <p:cNvGrpSpPr/>
            <p:nvPr/>
          </p:nvGrpSpPr>
          <p:grpSpPr>
            <a:xfrm>
              <a:off x="843800" y="671972"/>
              <a:ext cx="3760284" cy="1080000"/>
              <a:chOff x="4546317" y="7884223"/>
              <a:chExt cx="4244286" cy="1494743"/>
            </a:xfrm>
          </p:grpSpPr>
          <p:sp>
            <p:nvSpPr>
              <p:cNvPr id="168" name="Config center">
                <a:extLst>
                  <a:ext uri="{FF2B5EF4-FFF2-40B4-BE49-F238E27FC236}">
                    <a16:creationId xmlns:a16="http://schemas.microsoft.com/office/drawing/2014/main" id="{E8626B6A-D7E2-8A45-93CB-0944C588F6B6}"/>
                  </a:ext>
                </a:extLst>
              </p:cNvPr>
              <p:cNvSpPr/>
              <p:nvPr/>
            </p:nvSpPr>
            <p:spPr>
              <a:xfrm>
                <a:off x="4546317" y="7884223"/>
                <a:ext cx="4244286" cy="1494743"/>
              </a:xfrm>
              <a:prstGeom prst="roundRect">
                <a:avLst>
                  <a:gd name="adj" fmla="val 8447"/>
                </a:avLst>
              </a:prstGeom>
              <a:solidFill>
                <a:srgbClr val="E2F0D9"/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b">
                <a:noAutofit/>
              </a:bodyPr>
              <a:lstStyle/>
              <a:p>
                <a:r>
                  <a:rPr lang="en-US" altLang="zh-CN" dirty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rPr>
                  <a:t>Config</a:t>
                </a:r>
                <a:r>
                  <a:rPr lang="zh-CN" altLang="en-US" dirty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rPr>
                  <a:t> </a:t>
                </a:r>
                <a:r>
                  <a:rPr lang="en-US" altLang="zh-CN" dirty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rPr>
                  <a:t>center</a:t>
                </a:r>
                <a:endParaRPr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endParaRPr>
              </a:p>
            </p:txBody>
          </p:sp>
          <p:sp>
            <p:nvSpPr>
              <p:cNvPr id="171" name="Apollo">
                <a:extLst>
                  <a:ext uri="{FF2B5EF4-FFF2-40B4-BE49-F238E27FC236}">
                    <a16:creationId xmlns:a16="http://schemas.microsoft.com/office/drawing/2014/main" id="{DD369E5A-C468-2341-8B96-58358BAEFED9}"/>
                  </a:ext>
                </a:extLst>
              </p:cNvPr>
              <p:cNvSpPr/>
              <p:nvPr/>
            </p:nvSpPr>
            <p:spPr>
              <a:xfrm>
                <a:off x="4780017" y="8081135"/>
                <a:ext cx="1270001" cy="548072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lang="en-US" dirty="0" err="1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a</a:t>
                </a:r>
                <a:r>
                  <a:rPr dirty="0" err="1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pollo</a:t>
                </a:r>
                <a:endParaRPr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2" name="zk">
                <a:extLst>
                  <a:ext uri="{FF2B5EF4-FFF2-40B4-BE49-F238E27FC236}">
                    <a16:creationId xmlns:a16="http://schemas.microsoft.com/office/drawing/2014/main" id="{235E1B4F-9F25-D94C-9318-84D72A2A9283}"/>
                  </a:ext>
                </a:extLst>
              </p:cNvPr>
              <p:cNvSpPr/>
              <p:nvPr/>
            </p:nvSpPr>
            <p:spPr>
              <a:xfrm>
                <a:off x="6275327" y="8083276"/>
                <a:ext cx="865374" cy="548072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dirty="0" err="1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zk</a:t>
                </a:r>
                <a:endParaRPr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3" name="Apollo">
                <a:extLst>
                  <a:ext uri="{FF2B5EF4-FFF2-40B4-BE49-F238E27FC236}">
                    <a16:creationId xmlns:a16="http://schemas.microsoft.com/office/drawing/2014/main" id="{EB2B3711-A5E0-0244-B139-22ECBE8A6975}"/>
                  </a:ext>
                </a:extLst>
              </p:cNvPr>
              <p:cNvSpPr/>
              <p:nvPr/>
            </p:nvSpPr>
            <p:spPr>
              <a:xfrm>
                <a:off x="7377674" y="8077511"/>
                <a:ext cx="1270001" cy="548072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lang="en-US" dirty="0" err="1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nacos</a:t>
                </a:r>
                <a:endParaRPr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2" name="组合 1">
              <a:extLst>
                <a:ext uri="{FF2B5EF4-FFF2-40B4-BE49-F238E27FC236}">
                  <a16:creationId xmlns:a16="http://schemas.microsoft.com/office/drawing/2014/main" id="{A6B57E1C-6730-A646-A584-D3CCAAC3116C}"/>
                </a:ext>
              </a:extLst>
            </p:cNvPr>
            <p:cNvGrpSpPr/>
            <p:nvPr/>
          </p:nvGrpSpPr>
          <p:grpSpPr>
            <a:xfrm>
              <a:off x="5476831" y="660792"/>
              <a:ext cx="5203671" cy="1080000"/>
              <a:chOff x="5425013" y="335090"/>
              <a:chExt cx="5203671" cy="1080000"/>
            </a:xfrm>
          </p:grpSpPr>
          <p:sp>
            <p:nvSpPr>
              <p:cNvPr id="138" name="Config center">
                <a:extLst>
                  <a:ext uri="{FF2B5EF4-FFF2-40B4-BE49-F238E27FC236}">
                    <a16:creationId xmlns:a16="http://schemas.microsoft.com/office/drawing/2014/main" id="{BDBFEF54-794D-004B-BF56-D02929008F93}"/>
                  </a:ext>
                </a:extLst>
              </p:cNvPr>
              <p:cNvSpPr/>
              <p:nvPr/>
            </p:nvSpPr>
            <p:spPr>
              <a:xfrm>
                <a:off x="5425013" y="335090"/>
                <a:ext cx="5203671" cy="1080000"/>
              </a:xfrm>
              <a:prstGeom prst="roundRect">
                <a:avLst>
                  <a:gd name="adj" fmla="val 8447"/>
                </a:avLst>
              </a:prstGeom>
              <a:solidFill>
                <a:srgbClr val="E2F0D9"/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b">
                <a:noAutofit/>
              </a:bodyPr>
              <a:lstStyle/>
              <a:p>
                <a:r>
                  <a:rPr lang="en-US" altLang="zh-CN" dirty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rPr>
                  <a:t>Metadata</a:t>
                </a:r>
                <a:r>
                  <a:rPr lang="zh-CN" altLang="en-US" dirty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rPr>
                  <a:t> </a:t>
                </a:r>
                <a:r>
                  <a:rPr lang="en-US" altLang="zh-CN" dirty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rPr>
                  <a:t>center</a:t>
                </a:r>
                <a:endParaRPr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endParaRPr>
              </a:p>
            </p:txBody>
          </p:sp>
          <p:sp>
            <p:nvSpPr>
              <p:cNvPr id="143" name="zk">
                <a:extLst>
                  <a:ext uri="{FF2B5EF4-FFF2-40B4-BE49-F238E27FC236}">
                    <a16:creationId xmlns:a16="http://schemas.microsoft.com/office/drawing/2014/main" id="{A17FA7F8-CC68-5142-865E-45915B3232FA}"/>
                  </a:ext>
                </a:extLst>
              </p:cNvPr>
              <p:cNvSpPr/>
              <p:nvPr/>
            </p:nvSpPr>
            <p:spPr>
              <a:xfrm>
                <a:off x="5873993" y="552405"/>
                <a:ext cx="1058316" cy="382414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dirty="0" err="1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zk</a:t>
                </a:r>
                <a:endParaRPr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49" name="Apollo">
                <a:extLst>
                  <a:ext uri="{FF2B5EF4-FFF2-40B4-BE49-F238E27FC236}">
                    <a16:creationId xmlns:a16="http://schemas.microsoft.com/office/drawing/2014/main" id="{684480D6-02B1-8B45-A311-39217C2378E0}"/>
                  </a:ext>
                </a:extLst>
              </p:cNvPr>
              <p:cNvSpPr/>
              <p:nvPr/>
            </p:nvSpPr>
            <p:spPr>
              <a:xfrm>
                <a:off x="7381289" y="539892"/>
                <a:ext cx="1058316" cy="3960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lang="en-US" dirty="0" err="1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nacos</a:t>
                </a:r>
                <a:endParaRPr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4" name="Apollo">
                <a:extLst>
                  <a:ext uri="{FF2B5EF4-FFF2-40B4-BE49-F238E27FC236}">
                    <a16:creationId xmlns:a16="http://schemas.microsoft.com/office/drawing/2014/main" id="{756F761D-33E6-CE42-AA8A-C1D93DE67179}"/>
                  </a:ext>
                </a:extLst>
              </p:cNvPr>
              <p:cNvSpPr/>
              <p:nvPr/>
            </p:nvSpPr>
            <p:spPr>
              <a:xfrm>
                <a:off x="8856252" y="528083"/>
                <a:ext cx="1135257" cy="3960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lang="en-US" dirty="0" err="1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etcd</a:t>
                </a:r>
                <a:endParaRPr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id="{0B6AD05B-A7BE-48C2-A1F9-6E9305F5E149}"/>
                </a:ext>
              </a:extLst>
            </p:cNvPr>
            <p:cNvSpPr txBox="1"/>
            <p:nvPr/>
          </p:nvSpPr>
          <p:spPr>
            <a:xfrm>
              <a:off x="13289487" y="2481763"/>
              <a:ext cx="3480742" cy="5334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algn="l"/>
              <a:r>
                <a:rPr lang="en-US" altLang="zh-CN" sz="1400" b="0" dirty="0">
                  <a:solidFill>
                    <a:sysClr val="windowText" lastClr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Helvetica Light"/>
                </a:rPr>
                <a:t> RR 		-&gt; Round Robin</a:t>
              </a:r>
            </a:p>
            <a:p>
              <a:pPr algn="l"/>
              <a:r>
                <a:rPr lang="en-US" altLang="zh-CN" sz="1400" b="0" dirty="0">
                  <a:solidFill>
                    <a:sysClr val="windowText" lastClr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Helvetica Light"/>
                </a:rPr>
                <a:t> Lst atv 	-&gt; Least Active</a:t>
              </a:r>
            </a:p>
          </p:txBody>
        </p:sp>
        <p:cxnSp>
          <p:nvCxnSpPr>
            <p:cNvPr id="6" name="直线箭头连接符 5">
              <a:extLst>
                <a:ext uri="{FF2B5EF4-FFF2-40B4-BE49-F238E27FC236}">
                  <a16:creationId xmlns:a16="http://schemas.microsoft.com/office/drawing/2014/main" id="{B81B61C5-343F-134B-8D20-6C9E41E09A45}"/>
                </a:ext>
              </a:extLst>
            </p:cNvPr>
            <p:cNvCxnSpPr>
              <a:cxnSpLocks/>
              <a:endCxn id="168" idx="2"/>
            </p:cNvCxnSpPr>
            <p:nvPr/>
          </p:nvCxnSpPr>
          <p:spPr>
            <a:xfrm flipH="1" flipV="1">
              <a:off x="2723942" y="1751972"/>
              <a:ext cx="0" cy="648000"/>
            </a:xfrm>
            <a:prstGeom prst="straightConnector1">
              <a:avLst/>
            </a:prstGeom>
            <a:noFill/>
            <a:ln w="25400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75" name="直线箭头连接符 174">
              <a:extLst>
                <a:ext uri="{FF2B5EF4-FFF2-40B4-BE49-F238E27FC236}">
                  <a16:creationId xmlns:a16="http://schemas.microsoft.com/office/drawing/2014/main" id="{86D00918-FD08-A94A-9BBA-0129C5559C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90982" y="1751868"/>
              <a:ext cx="0" cy="648000"/>
            </a:xfrm>
            <a:prstGeom prst="straightConnector1">
              <a:avLst/>
            </a:prstGeom>
            <a:noFill/>
            <a:ln w="25400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76" name="直线箭头连接符 175">
              <a:extLst>
                <a:ext uri="{FF2B5EF4-FFF2-40B4-BE49-F238E27FC236}">
                  <a16:creationId xmlns:a16="http://schemas.microsoft.com/office/drawing/2014/main" id="{AE801EB8-385B-3B42-82EA-AEB348128D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489090" y="1751869"/>
              <a:ext cx="1" cy="622172"/>
            </a:xfrm>
            <a:prstGeom prst="straightConnector1">
              <a:avLst/>
            </a:prstGeom>
            <a:noFill/>
            <a:ln w="25400" cap="flat">
              <a:solidFill>
                <a:schemeClr val="tx1">
                  <a:lumMod val="50000"/>
                  <a:lumOff val="50000"/>
                </a:schemeClr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118" name="jsonrpc 2.0">
            <a:extLst>
              <a:ext uri="{FF2B5EF4-FFF2-40B4-BE49-F238E27FC236}">
                <a16:creationId xmlns:a16="http://schemas.microsoft.com/office/drawing/2014/main" id="{F20412C0-53BF-4A02-A682-A5A1718F4A96}"/>
              </a:ext>
            </a:extLst>
          </p:cNvPr>
          <p:cNvSpPr/>
          <p:nvPr/>
        </p:nvSpPr>
        <p:spPr>
          <a:xfrm>
            <a:off x="13047248" y="7231737"/>
            <a:ext cx="1219802" cy="384067"/>
          </a:xfrm>
          <a:prstGeom prst="roundRect">
            <a:avLst>
              <a:gd name="adj" fmla="val 9824"/>
            </a:avLst>
          </a:prstGeom>
          <a:solidFill>
            <a:schemeClr val="accent4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/>
          <a:p>
            <a:r>
              <a:rPr lang="en-US" sz="1500" b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rPr>
              <a:t>rest</a:t>
            </a:r>
          </a:p>
        </p:txBody>
      </p:sp>
    </p:spTree>
    <p:extLst>
      <p:ext uri="{BB962C8B-B14F-4D97-AF65-F5344CB8AC3E}">
        <p14:creationId xmlns:p14="http://schemas.microsoft.com/office/powerpoint/2010/main" val="190498860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7F039890-6A13-EB4E-B77D-005EAD70187C}"/>
              </a:ext>
            </a:extLst>
          </p:cNvPr>
          <p:cNvSpPr txBox="1"/>
          <p:nvPr/>
        </p:nvSpPr>
        <p:spPr>
          <a:xfrm>
            <a:off x="15423134" y="-112870"/>
            <a:ext cx="102657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CN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0" name="Registries">
            <a:extLst>
              <a:ext uri="{FF2B5EF4-FFF2-40B4-BE49-F238E27FC236}">
                <a16:creationId xmlns:a16="http://schemas.microsoft.com/office/drawing/2014/main" id="{C2BCDB9B-8A3D-45DF-B1DE-CD2A7B3828B2}"/>
              </a:ext>
            </a:extLst>
          </p:cNvPr>
          <p:cNvSpPr/>
          <p:nvPr/>
        </p:nvSpPr>
        <p:spPr>
          <a:xfrm>
            <a:off x="179017" y="93786"/>
            <a:ext cx="16983568" cy="9554306"/>
          </a:xfrm>
          <a:prstGeom prst="roundRect">
            <a:avLst>
              <a:gd name="adj" fmla="val 7483"/>
            </a:avLst>
          </a:prstGeom>
          <a:solidFill>
            <a:srgbClr val="F2F2F2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t">
            <a:noAutofit/>
          </a:bodyPr>
          <a:lstStyle/>
          <a:p>
            <a:pPr algn="l"/>
            <a:r>
              <a:rPr lang="en-US" sz="5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rPr>
              <a:t>Tri://</a:t>
            </a:r>
          </a:p>
          <a:p>
            <a:pPr algn="l"/>
            <a:endParaRPr lang="en-US" sz="5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  <a:p>
            <a:pPr algn="l"/>
            <a:endParaRPr lang="en-US" sz="5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  <a:p>
            <a:pPr algn="l"/>
            <a:endParaRPr lang="en-US" sz="5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  <a:p>
            <a:pPr algn="l"/>
            <a:endParaRPr lang="en-US" sz="5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  <a:p>
            <a:pPr algn="l"/>
            <a:endParaRPr lang="en-US" sz="5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  <a:p>
            <a:pPr algn="l"/>
            <a:endParaRPr lang="en-US" sz="5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  <a:p>
            <a:pPr algn="l"/>
            <a:endParaRPr lang="en-US" sz="5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  <a:p>
            <a:pPr algn="l"/>
            <a:endParaRPr lang="en-US" sz="5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  <a:p>
            <a:pPr algn="l"/>
            <a:endParaRPr lang="en-US" sz="5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  <a:p>
            <a:pPr algn="r"/>
            <a:r>
              <a:rPr lang="en-US" sz="5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rPr>
              <a:t>Triple-go</a:t>
            </a:r>
            <a:endParaRPr sz="54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0923DC80-434D-4170-AFA8-8C711CADB5BD}"/>
              </a:ext>
            </a:extLst>
          </p:cNvPr>
          <p:cNvGrpSpPr/>
          <p:nvPr/>
        </p:nvGrpSpPr>
        <p:grpSpPr>
          <a:xfrm>
            <a:off x="331150" y="2162908"/>
            <a:ext cx="6789954" cy="5416061"/>
            <a:chOff x="871583" y="1524000"/>
            <a:chExt cx="6794378" cy="6072553"/>
          </a:xfrm>
        </p:grpSpPr>
        <p:sp>
          <p:nvSpPr>
            <p:cNvPr id="126" name="Consumer">
              <a:extLst>
                <a:ext uri="{FF2B5EF4-FFF2-40B4-BE49-F238E27FC236}">
                  <a16:creationId xmlns:a16="http://schemas.microsoft.com/office/drawing/2014/main" id="{AC308365-E32C-44DF-8BEA-F2872042D8C0}"/>
                </a:ext>
              </a:extLst>
            </p:cNvPr>
            <p:cNvSpPr/>
            <p:nvPr/>
          </p:nvSpPr>
          <p:spPr>
            <a:xfrm>
              <a:off x="871583" y="1524000"/>
              <a:ext cx="6794378" cy="6072553"/>
            </a:xfrm>
            <a:prstGeom prst="roundRect">
              <a:avLst>
                <a:gd name="adj" fmla="val 5322"/>
              </a:avLst>
            </a:prstGeom>
            <a:solidFill>
              <a:schemeClr val="tx2">
                <a:lumMod val="20000"/>
                <a:lumOff val="80000"/>
              </a:schemeClr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 algn="l">
                <a:defRPr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rPr b="1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Consumer</a:t>
              </a:r>
            </a:p>
          </p:txBody>
        </p:sp>
        <p:grpSp>
          <p:nvGrpSpPr>
            <p:cNvPr id="2" name="组合 1">
              <a:extLst>
                <a:ext uri="{FF2B5EF4-FFF2-40B4-BE49-F238E27FC236}">
                  <a16:creationId xmlns:a16="http://schemas.microsoft.com/office/drawing/2014/main" id="{F47E29C5-73F5-4017-A753-3D269616AF45}"/>
                </a:ext>
              </a:extLst>
            </p:cNvPr>
            <p:cNvGrpSpPr/>
            <p:nvPr/>
          </p:nvGrpSpPr>
          <p:grpSpPr>
            <a:xfrm>
              <a:off x="956861" y="2354414"/>
              <a:ext cx="6572991" cy="5016777"/>
              <a:chOff x="962089" y="2373398"/>
              <a:chExt cx="6572991" cy="5016777"/>
            </a:xfrm>
          </p:grpSpPr>
          <p:sp>
            <p:nvSpPr>
              <p:cNvPr id="168" name="proxy">
                <a:extLst>
                  <a:ext uri="{FF2B5EF4-FFF2-40B4-BE49-F238E27FC236}">
                    <a16:creationId xmlns:a16="http://schemas.microsoft.com/office/drawing/2014/main" id="{37E26075-66D7-4F9B-B50C-CDAA3FE3F188}"/>
                  </a:ext>
                </a:extLst>
              </p:cNvPr>
              <p:cNvSpPr/>
              <p:nvPr/>
            </p:nvSpPr>
            <p:spPr>
              <a:xfrm>
                <a:off x="962089" y="2373398"/>
                <a:ext cx="6572991" cy="856301"/>
              </a:xfrm>
              <a:prstGeom prst="roundRect">
                <a:avLst>
                  <a:gd name="adj" fmla="val 6831"/>
                </a:avLst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prstDash val="solid"/>
                <a:miter lim="400000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>
                  <a:defRPr sz="1700" b="0"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Dubbo-go</a:t>
                </a:r>
                <a:endParaRPr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74" name="…">
                <a:extLst>
                  <a:ext uri="{FF2B5EF4-FFF2-40B4-BE49-F238E27FC236}">
                    <a16:creationId xmlns:a16="http://schemas.microsoft.com/office/drawing/2014/main" id="{9520A741-29C4-407C-ABBB-43AC36D35B57}"/>
                  </a:ext>
                </a:extLst>
              </p:cNvPr>
              <p:cNvSpPr/>
              <p:nvPr/>
            </p:nvSpPr>
            <p:spPr>
              <a:xfrm>
                <a:off x="2746011" y="2830148"/>
                <a:ext cx="1333439" cy="316612"/>
              </a:xfrm>
              <a:prstGeom prst="roundRect">
                <a:avLst/>
              </a:prstGeom>
              <a:solidFill>
                <a:schemeClr val="accent4"/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>
                <a:lvl1pPr>
                  <a:defRPr sz="1500"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lang="en-US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Invocation</a:t>
                </a:r>
                <a:endParaRPr dirty="0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grpSp>
            <p:nvGrpSpPr>
              <p:cNvPr id="9" name="组合 8">
                <a:extLst>
                  <a:ext uri="{FF2B5EF4-FFF2-40B4-BE49-F238E27FC236}">
                    <a16:creationId xmlns:a16="http://schemas.microsoft.com/office/drawing/2014/main" id="{286A124A-71AE-4376-BA60-D78C442552F4}"/>
                  </a:ext>
                </a:extLst>
              </p:cNvPr>
              <p:cNvGrpSpPr/>
              <p:nvPr/>
            </p:nvGrpSpPr>
            <p:grpSpPr>
              <a:xfrm>
                <a:off x="1019264" y="3696685"/>
                <a:ext cx="6493477" cy="3693490"/>
                <a:chOff x="8525009" y="3763369"/>
                <a:chExt cx="5470566" cy="2781794"/>
              </a:xfrm>
            </p:grpSpPr>
            <p:grpSp>
              <p:nvGrpSpPr>
                <p:cNvPr id="8" name="组合 7">
                  <a:extLst>
                    <a:ext uri="{FF2B5EF4-FFF2-40B4-BE49-F238E27FC236}">
                      <a16:creationId xmlns:a16="http://schemas.microsoft.com/office/drawing/2014/main" id="{A56125FC-F11B-4AF9-82EB-738CBA9D67DC}"/>
                    </a:ext>
                  </a:extLst>
                </p:cNvPr>
                <p:cNvGrpSpPr/>
                <p:nvPr/>
              </p:nvGrpSpPr>
              <p:grpSpPr>
                <a:xfrm>
                  <a:off x="8525009" y="3763369"/>
                  <a:ext cx="5470566" cy="2781794"/>
                  <a:chOff x="8525009" y="3763369"/>
                  <a:chExt cx="5470566" cy="2781794"/>
                </a:xfrm>
              </p:grpSpPr>
              <p:sp>
                <p:nvSpPr>
                  <p:cNvPr id="154" name="cluster &amp; load balance">
                    <a:extLst>
                      <a:ext uri="{FF2B5EF4-FFF2-40B4-BE49-F238E27FC236}">
                        <a16:creationId xmlns:a16="http://schemas.microsoft.com/office/drawing/2014/main" id="{ED4A8EE0-1B97-4617-8560-D6015B17B814}"/>
                      </a:ext>
                    </a:extLst>
                  </p:cNvPr>
                  <p:cNvSpPr/>
                  <p:nvPr/>
                </p:nvSpPr>
                <p:spPr>
                  <a:xfrm>
                    <a:off x="8525009" y="5866287"/>
                    <a:ext cx="5470565" cy="678876"/>
                  </a:xfrm>
                  <a:prstGeom prst="roundRect">
                    <a:avLst>
                      <a:gd name="adj" fmla="val 3763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 w="12700" cap="flat">
                    <a:noFill/>
                    <a:prstDash val="solid"/>
                    <a:miter lim="400000"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  <a:extLst>
                    <a:ext uri="{C572A759-6A51-4108-AA02-DFA0A04FC94B}">
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</a:ext>
                  </a:extLst>
                </p:spPr>
                <p:txBody>
                  <a:bodyPr wrap="square" lIns="50800" tIns="50800" rIns="50800" bIns="50800" numCol="1" anchor="t">
                    <a:noAutofit/>
                  </a:bodyPr>
                  <a:lstStyle/>
                  <a:p>
                    <a:r>
                      <a:rPr lang="en-US" sz="17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elvetica Light"/>
                      </a:rPr>
                      <a:t>net/http</a:t>
                    </a:r>
                    <a:endParaRPr sz="1700" b="0" dirty="0"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endParaRPr>
                  </a:p>
                </p:txBody>
              </p:sp>
              <p:grpSp>
                <p:nvGrpSpPr>
                  <p:cNvPr id="6" name="组合 5">
                    <a:extLst>
                      <a:ext uri="{FF2B5EF4-FFF2-40B4-BE49-F238E27FC236}">
                        <a16:creationId xmlns:a16="http://schemas.microsoft.com/office/drawing/2014/main" id="{CAED6E74-C538-49E2-AAC8-6D070B3067DF}"/>
                      </a:ext>
                    </a:extLst>
                  </p:cNvPr>
                  <p:cNvGrpSpPr/>
                  <p:nvPr/>
                </p:nvGrpSpPr>
                <p:grpSpPr>
                  <a:xfrm>
                    <a:off x="8525009" y="3763369"/>
                    <a:ext cx="5470566" cy="1908524"/>
                    <a:chOff x="10115606" y="3020552"/>
                    <a:chExt cx="5294028" cy="1908522"/>
                  </a:xfrm>
                </p:grpSpPr>
                <p:grpSp>
                  <p:nvGrpSpPr>
                    <p:cNvPr id="127" name="组合 126">
                      <a:extLst>
                        <a:ext uri="{FF2B5EF4-FFF2-40B4-BE49-F238E27FC236}">
                          <a16:creationId xmlns:a16="http://schemas.microsoft.com/office/drawing/2014/main" id="{B44A19B4-BB25-450B-B85A-56EF0D7E852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0115607" y="3020552"/>
                      <a:ext cx="5294027" cy="1035253"/>
                      <a:chOff x="10257632" y="3316307"/>
                      <a:chExt cx="5294027" cy="1035253"/>
                    </a:xfrm>
                  </p:grpSpPr>
                  <p:sp>
                    <p:nvSpPr>
                      <p:cNvPr id="175" name="cluster &amp; load balance">
                        <a:extLst>
                          <a:ext uri="{FF2B5EF4-FFF2-40B4-BE49-F238E27FC236}">
                            <a16:creationId xmlns:a16="http://schemas.microsoft.com/office/drawing/2014/main" id="{A9B0512A-4681-48C2-A47D-BE76122DB15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0257632" y="3316307"/>
                        <a:ext cx="5294027" cy="1035253"/>
                      </a:xfrm>
                      <a:prstGeom prst="roundRect">
                        <a:avLst>
                          <a:gd name="adj" fmla="val 3763"/>
                        </a:avLst>
                      </a:prstGeom>
                      <a:solidFill>
                        <a:schemeClr val="bg1">
                          <a:lumMod val="75000"/>
                        </a:schemeClr>
                      </a:solidFill>
                      <a:ln w="12700" cap="flat">
                        <a:noFill/>
                        <a:prstDash val="solid"/>
                        <a:miter lim="400000"/>
                      </a:ln>
                      <a:effectLst>
                        <a:outerShdw blurRad="50800" dist="38100" dir="5400000" algn="t" rotWithShape="0">
                          <a:prstClr val="black">
                            <a:alpha val="40000"/>
                          </a:prstClr>
                        </a:outerShdw>
                      </a:effectLst>
                      <a:extLst>
                        <a:ext uri="{C572A759-6A51-4108-AA02-DFA0A04FC94B}">
    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    </a:ext>
                      </a:extLst>
                    </p:spPr>
                    <p:txBody>
                      <a:bodyPr wrap="square" lIns="50800" tIns="50800" rIns="50800" bIns="50800" numCol="1" anchor="t">
                        <a:noAutofit/>
                      </a:bodyPr>
                      <a:lstStyle/>
                      <a:p>
                        <a:r>
                          <a:rPr lang="en-US" sz="1700" b="0" dirty="0">
                            <a:latin typeface="微软雅黑" panose="020B0503020204020204" pitchFamily="34" charset="-122"/>
                            <a:ea typeface="微软雅黑" panose="020B0503020204020204" pitchFamily="34" charset="-122"/>
                            <a:cs typeface="Helvetica Light"/>
                          </a:rPr>
                          <a:t>Triple-Protocol</a:t>
                        </a:r>
                        <a:endParaRPr sz="17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elvetica Light"/>
                        </a:endParaRPr>
                      </a:p>
                    </p:txBody>
                  </p:sp>
                  <p:sp>
                    <p:nvSpPr>
                      <p:cNvPr id="176" name="failover">
                        <a:extLst>
                          <a:ext uri="{FF2B5EF4-FFF2-40B4-BE49-F238E27FC236}">
                            <a16:creationId xmlns:a16="http://schemas.microsoft.com/office/drawing/2014/main" id="{07975531-4AAF-4EAA-9C2D-9A969FFA41F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0427261" y="3676296"/>
                        <a:ext cx="975079" cy="619272"/>
                      </a:xfrm>
                      <a:prstGeom prst="roundRect">
                        <a:avLst/>
                      </a:prstGeom>
                      <a:solidFill>
                        <a:schemeClr val="accent4"/>
                      </a:solidFill>
                      <a:ln w="12700" cap="flat">
                        <a:noFill/>
                        <a:miter lim="400000"/>
                      </a:ln>
                      <a:effectLst>
                        <a:outerShdw blurRad="38100" dist="25400" dir="5400000" rotWithShape="0">
                          <a:srgbClr val="000000">
                            <a:alpha val="50000"/>
                          </a:srgbClr>
                        </a:outerShdw>
                      </a:effectLst>
                      <a:extLst>
                        <a:ext uri="{C572A759-6A51-4108-AA02-DFA0A04FC94B}">
    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    </a:ext>
                      </a:extLst>
                    </p:spPr>
                    <p:txBody>
                      <a:bodyPr wrap="square" lIns="50800" tIns="50800" rIns="50800" bIns="50800" numCol="1" anchor="ctr">
                        <a:noAutofit/>
                      </a:bodyPr>
                      <a:lstStyle/>
                      <a:p>
                        <a:r>
                          <a:rPr lang="en-US" sz="1500" b="0" dirty="0">
                            <a:solidFill>
                              <a:sysClr val="windowText" lastClr="000000"/>
                            </a:solidFill>
                            <a:latin typeface="微软雅黑" panose="020B0503020204020204" pitchFamily="34" charset="-122"/>
                            <a:ea typeface="微软雅黑" panose="020B0503020204020204" pitchFamily="34" charset="-122"/>
                            <a:cs typeface="Helvetica Light"/>
                          </a:rPr>
                          <a:t>Protocol</a:t>
                        </a:r>
                      </a:p>
                      <a:p>
                        <a:r>
                          <a:rPr lang="en-US" sz="1500" b="0" dirty="0">
                            <a:solidFill>
                              <a:sysClr val="windowText" lastClr="000000"/>
                            </a:solidFill>
                            <a:latin typeface="微软雅黑" panose="020B0503020204020204" pitchFamily="34" charset="-122"/>
                            <a:ea typeface="微软雅黑" panose="020B0503020204020204" pitchFamily="34" charset="-122"/>
                            <a:cs typeface="Helvetica Light"/>
                          </a:rPr>
                          <a:t>Header</a:t>
                        </a:r>
                        <a:endParaRPr sz="1500" b="0" dirty="0">
                          <a:solidFill>
                            <a:sysClr val="windowText" lastClr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elvetica Light"/>
                        </a:endParaRPr>
                      </a:p>
                    </p:txBody>
                  </p:sp>
                  <p:sp>
                    <p:nvSpPr>
                      <p:cNvPr id="177" name="failfast">
                        <a:extLst>
                          <a:ext uri="{FF2B5EF4-FFF2-40B4-BE49-F238E27FC236}">
                            <a16:creationId xmlns:a16="http://schemas.microsoft.com/office/drawing/2014/main" id="{90532A56-2B3A-42AC-8664-7193E7CE4B5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1656311" y="3714947"/>
                        <a:ext cx="1106736" cy="238410"/>
                      </a:xfrm>
                      <a:prstGeom prst="roundRect">
                        <a:avLst/>
                      </a:prstGeom>
                      <a:solidFill>
                        <a:schemeClr val="accent4"/>
                      </a:solidFill>
                      <a:ln w="12700" cap="flat">
                        <a:noFill/>
                        <a:miter lim="400000"/>
                      </a:ln>
                      <a:effectLst>
                        <a:outerShdw blurRad="38100" dist="25400" dir="5400000" rotWithShape="0">
                          <a:srgbClr val="000000">
                            <a:alpha val="50000"/>
                          </a:srgbClr>
                        </a:outerShdw>
                      </a:effectLst>
                      <a:extLst>
                        <a:ext uri="{C572A759-6A51-4108-AA02-DFA0A04FC94B}">
    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    </a:ext>
                      </a:extLst>
                    </p:spPr>
                    <p:txBody>
                      <a:bodyPr wrap="square" lIns="50800" tIns="50800" rIns="50800" bIns="50800" numCol="1" anchor="ctr">
                        <a:noAutofit/>
                      </a:bodyPr>
                      <a:lstStyle/>
                      <a:p>
                        <a:r>
                          <a:rPr lang="en-US" sz="1500" b="0" dirty="0">
                            <a:solidFill>
                              <a:sysClr val="windowText" lastClr="000000"/>
                            </a:solidFill>
                            <a:latin typeface="微软雅黑" panose="020B0503020204020204" pitchFamily="34" charset="-122"/>
                            <a:ea typeface="微软雅黑" panose="020B0503020204020204" pitchFamily="34" charset="-122"/>
                            <a:cs typeface="Helvetica Light"/>
                          </a:rPr>
                          <a:t>Codec</a:t>
                        </a:r>
                        <a:endParaRPr sz="1500" b="0" dirty="0">
                          <a:solidFill>
                            <a:sysClr val="windowText" lastClr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elvetica Light"/>
                        </a:endParaRPr>
                      </a:p>
                    </p:txBody>
                  </p:sp>
                  <p:sp>
                    <p:nvSpPr>
                      <p:cNvPr id="178" name="failsafe">
                        <a:extLst>
                          <a:ext uri="{FF2B5EF4-FFF2-40B4-BE49-F238E27FC236}">
                            <a16:creationId xmlns:a16="http://schemas.microsoft.com/office/drawing/2014/main" id="{19410F96-F4E4-473C-A238-C234FB8C4C4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3050617" y="3720330"/>
                        <a:ext cx="1106736" cy="236192"/>
                      </a:xfrm>
                      <a:prstGeom prst="roundRect">
                        <a:avLst/>
                      </a:prstGeom>
                      <a:solidFill>
                        <a:schemeClr val="accent4"/>
                      </a:solidFill>
                      <a:ln w="12700" cap="flat">
                        <a:noFill/>
                        <a:miter lim="400000"/>
                      </a:ln>
                      <a:effectLst>
                        <a:outerShdw blurRad="38100" dist="25400" dir="5400000" rotWithShape="0">
                          <a:srgbClr val="000000">
                            <a:alpha val="50000"/>
                          </a:srgbClr>
                        </a:outerShdw>
                      </a:effectLst>
                      <a:extLst>
                        <a:ext uri="{C572A759-6A51-4108-AA02-DFA0A04FC94B}">
    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    </a:ext>
                      </a:extLst>
                    </p:spPr>
                    <p:txBody>
                      <a:bodyPr wrap="square" lIns="50800" tIns="50800" rIns="50800" bIns="50800" numCol="1" anchor="ctr">
                        <a:noAutofit/>
                      </a:bodyPr>
                      <a:lstStyle/>
                      <a:p>
                        <a:r>
                          <a:rPr lang="en-US" sz="1500" b="0" dirty="0">
                            <a:solidFill>
                              <a:sysClr val="windowText" lastClr="000000"/>
                            </a:solidFill>
                            <a:latin typeface="微软雅黑" panose="020B0503020204020204" pitchFamily="34" charset="-122"/>
                            <a:ea typeface="微软雅黑" panose="020B0503020204020204" pitchFamily="34" charset="-122"/>
                            <a:cs typeface="Helvetica Light"/>
                          </a:rPr>
                          <a:t>Stream</a:t>
                        </a:r>
                        <a:endParaRPr sz="1500" b="0" dirty="0">
                          <a:solidFill>
                            <a:sysClr val="windowText" lastClr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elvetica Light"/>
                        </a:endParaRPr>
                      </a:p>
                    </p:txBody>
                  </p:sp>
                </p:grpSp>
                <p:sp>
                  <p:nvSpPr>
                    <p:cNvPr id="149" name="cluster &amp; load balance">
                      <a:extLst>
                        <a:ext uri="{FF2B5EF4-FFF2-40B4-BE49-F238E27FC236}">
                          <a16:creationId xmlns:a16="http://schemas.microsoft.com/office/drawing/2014/main" id="{F6B511B8-DD37-4DE3-9EBB-53306B7A4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0115606" y="4280293"/>
                      <a:ext cx="5294027" cy="648781"/>
                    </a:xfrm>
                    <a:prstGeom prst="roundRect">
                      <a:avLst>
                        <a:gd name="adj" fmla="val 3763"/>
                      </a:avLst>
                    </a:prstGeom>
                    <a:solidFill>
                      <a:schemeClr val="bg1">
                        <a:lumMod val="75000"/>
                      </a:schemeClr>
                    </a:solidFill>
                    <a:ln w="12700" cap="flat">
                      <a:noFill/>
                      <a:prstDash val="solid"/>
                      <a:miter lim="400000"/>
                    </a:ln>
                    <a:effectLst>
                      <a:outerShdw blurRad="50800" dist="38100" dir="5400000" algn="t" rotWithShape="0">
                        <a:prstClr val="black">
                          <a:alpha val="40000"/>
                        </a:prstClr>
                      </a:outerShdw>
                    </a:effectLst>
                    <a:extLst>
                      <a:ext uri="{C572A759-6A51-4108-AA02-DFA0A04FC94B}">
    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    </a:ext>
                    </a:extLst>
                  </p:spPr>
                  <p:txBody>
                    <a:bodyPr wrap="square" lIns="50800" tIns="50800" rIns="50800" bIns="50800" numCol="1" anchor="t">
                      <a:noAutofit/>
                    </a:bodyPr>
                    <a:lstStyle/>
                    <a:p>
                      <a:r>
                        <a:rPr lang="en-US" altLang="zh-CN" sz="1700" b="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Helvetica Light"/>
                        </a:rPr>
                        <a:t>Triple-HTTP2</a:t>
                      </a:r>
                      <a:endParaRPr sz="17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Helvetica Light"/>
                      </a:endParaRPr>
                    </a:p>
                  </p:txBody>
                </p:sp>
              </p:grpSp>
            </p:grpSp>
            <p:sp>
              <p:nvSpPr>
                <p:cNvPr id="43" name="generic…">
                  <a:extLst>
                    <a:ext uri="{FF2B5EF4-FFF2-40B4-BE49-F238E27FC236}">
                      <a16:creationId xmlns:a16="http://schemas.microsoft.com/office/drawing/2014/main" id="{0F89C54F-400A-4519-ACB7-1BFC024FB36A}"/>
                    </a:ext>
                  </a:extLst>
                </p:cNvPr>
                <p:cNvSpPr/>
                <p:nvPr/>
              </p:nvSpPr>
              <p:spPr>
                <a:xfrm>
                  <a:off x="8743883" y="6214138"/>
                  <a:ext cx="964007" cy="259621"/>
                </a:xfrm>
                <a:prstGeom prst="roundRect">
                  <a:avLst>
                    <a:gd name="adj" fmla="val 11868"/>
                  </a:avLst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lang="en-US" sz="1500" b="0" dirty="0" err="1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HTTPClient</a:t>
                  </a:r>
                  <a:endParaRPr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endParaRPr>
                </a:p>
              </p:txBody>
            </p:sp>
          </p:grpSp>
          <p:sp>
            <p:nvSpPr>
              <p:cNvPr id="70" name="failover">
                <a:extLst>
                  <a:ext uri="{FF2B5EF4-FFF2-40B4-BE49-F238E27FC236}">
                    <a16:creationId xmlns:a16="http://schemas.microsoft.com/office/drawing/2014/main" id="{4B897BA5-B8B4-47AC-8838-00C2DC147E17}"/>
                  </a:ext>
                </a:extLst>
              </p:cNvPr>
              <p:cNvSpPr/>
              <p:nvPr/>
            </p:nvSpPr>
            <p:spPr>
              <a:xfrm>
                <a:off x="1227326" y="2819934"/>
                <a:ext cx="1195999" cy="316612"/>
              </a:xfrm>
              <a:prstGeom prst="roundRect">
                <a:avLst/>
              </a:prstGeom>
              <a:solidFill>
                <a:schemeClr val="accent4"/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r>
                  <a:rPr lang="en-US" altLang="zh-CN"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rPr>
                  <a:t>Invoker</a:t>
                </a:r>
                <a:endParaRPr sz="1500" b="0" dirty="0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endParaRPr>
              </a:p>
            </p:txBody>
          </p:sp>
        </p:grpSp>
        <p:sp>
          <p:nvSpPr>
            <p:cNvPr id="47" name="generic…">
              <a:extLst>
                <a:ext uri="{FF2B5EF4-FFF2-40B4-BE49-F238E27FC236}">
                  <a16:creationId xmlns:a16="http://schemas.microsoft.com/office/drawing/2014/main" id="{339A03AF-177D-4308-B87C-EB0DBBC98A7C}"/>
                </a:ext>
              </a:extLst>
            </p:cNvPr>
            <p:cNvSpPr/>
            <p:nvPr/>
          </p:nvSpPr>
          <p:spPr>
            <a:xfrm>
              <a:off x="1256778" y="5770708"/>
              <a:ext cx="1126637" cy="356750"/>
            </a:xfrm>
            <a:prstGeom prst="roundRect">
              <a:avLst>
                <a:gd name="adj" fmla="val 11868"/>
              </a:avLst>
            </a:prstGeom>
            <a:solidFill>
              <a:schemeClr val="accent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rPr lang="en-US" sz="1500" b="0" dirty="0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Post</a:t>
              </a:r>
              <a:endParaRPr sz="1500" b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48" name="failfast">
              <a:extLst>
                <a:ext uri="{FF2B5EF4-FFF2-40B4-BE49-F238E27FC236}">
                  <a16:creationId xmlns:a16="http://schemas.microsoft.com/office/drawing/2014/main" id="{EAD71F78-27AE-4F0F-8EB4-0159B143096E}"/>
                </a:ext>
              </a:extLst>
            </p:cNvPr>
            <p:cNvSpPr/>
            <p:nvPr/>
          </p:nvSpPr>
          <p:spPr>
            <a:xfrm>
              <a:off x="2732098" y="4656149"/>
              <a:ext cx="1357485" cy="316546"/>
            </a:xfrm>
            <a:prstGeom prst="round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rPr lang="en-US" sz="1500" b="0" dirty="0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Interface</a:t>
              </a:r>
              <a:endParaRPr sz="1500" b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49" name="failfast">
              <a:extLst>
                <a:ext uri="{FF2B5EF4-FFF2-40B4-BE49-F238E27FC236}">
                  <a16:creationId xmlns:a16="http://schemas.microsoft.com/office/drawing/2014/main" id="{3F7CD377-2999-4470-820B-8A185CE8C7B8}"/>
                </a:ext>
              </a:extLst>
            </p:cNvPr>
            <p:cNvSpPr/>
            <p:nvPr/>
          </p:nvSpPr>
          <p:spPr>
            <a:xfrm>
              <a:off x="4416457" y="4643332"/>
              <a:ext cx="1357485" cy="316546"/>
            </a:xfrm>
            <a:prstGeom prst="round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rPr lang="en-US" sz="1500" b="0" dirty="0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Method</a:t>
              </a:r>
              <a:endParaRPr sz="1500" b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50" name="generic…">
              <a:extLst>
                <a:ext uri="{FF2B5EF4-FFF2-40B4-BE49-F238E27FC236}">
                  <a16:creationId xmlns:a16="http://schemas.microsoft.com/office/drawing/2014/main" id="{266E33FB-A335-4D53-8922-8153E7EFC185}"/>
                </a:ext>
              </a:extLst>
            </p:cNvPr>
            <p:cNvSpPr/>
            <p:nvPr/>
          </p:nvSpPr>
          <p:spPr>
            <a:xfrm>
              <a:off x="2716737" y="5770708"/>
              <a:ext cx="1357485" cy="344707"/>
            </a:xfrm>
            <a:prstGeom prst="roundRect">
              <a:avLst>
                <a:gd name="adj" fmla="val 11868"/>
              </a:avLst>
            </a:prstGeom>
            <a:solidFill>
              <a:schemeClr val="accent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rPr lang="en-US" sz="1500" b="0" dirty="0" err="1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StreamPost</a:t>
              </a:r>
              <a:endParaRPr sz="1500" b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51" name="failfast">
              <a:extLst>
                <a:ext uri="{FF2B5EF4-FFF2-40B4-BE49-F238E27FC236}">
                  <a16:creationId xmlns:a16="http://schemas.microsoft.com/office/drawing/2014/main" id="{1B89375B-BF31-4A57-837F-CD6BC59470AB}"/>
                </a:ext>
              </a:extLst>
            </p:cNvPr>
            <p:cNvSpPr/>
            <p:nvPr/>
          </p:nvSpPr>
          <p:spPr>
            <a:xfrm>
              <a:off x="6044019" y="4196113"/>
              <a:ext cx="1357485" cy="316546"/>
            </a:xfrm>
            <a:prstGeom prst="round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rPr lang="en-US" sz="1500" b="0" dirty="0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Invoker</a:t>
              </a:r>
              <a:endParaRPr sz="1500" b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52" name="generic…">
              <a:extLst>
                <a:ext uri="{FF2B5EF4-FFF2-40B4-BE49-F238E27FC236}">
                  <a16:creationId xmlns:a16="http://schemas.microsoft.com/office/drawing/2014/main" id="{D4A53150-3771-40B7-AB41-0499BA54C816}"/>
                </a:ext>
              </a:extLst>
            </p:cNvPr>
            <p:cNvSpPr/>
            <p:nvPr/>
          </p:nvSpPr>
          <p:spPr>
            <a:xfrm>
              <a:off x="2716737" y="6902483"/>
              <a:ext cx="1357485" cy="344707"/>
            </a:xfrm>
            <a:prstGeom prst="roundRect">
              <a:avLst>
                <a:gd name="adj" fmla="val 11868"/>
              </a:avLst>
            </a:prstGeom>
            <a:solidFill>
              <a:schemeClr val="accent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rPr lang="en-US" sz="1500" b="0" dirty="0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Post</a:t>
              </a:r>
              <a:endParaRPr sz="1500" b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53" name="generic…">
              <a:extLst>
                <a:ext uri="{FF2B5EF4-FFF2-40B4-BE49-F238E27FC236}">
                  <a16:creationId xmlns:a16="http://schemas.microsoft.com/office/drawing/2014/main" id="{AA3A3B61-E03A-4605-A439-219E46C5A577}"/>
                </a:ext>
              </a:extLst>
            </p:cNvPr>
            <p:cNvSpPr/>
            <p:nvPr/>
          </p:nvSpPr>
          <p:spPr>
            <a:xfrm>
              <a:off x="4448754" y="5770708"/>
              <a:ext cx="1357485" cy="344707"/>
            </a:xfrm>
            <a:prstGeom prst="roundRect">
              <a:avLst>
                <a:gd name="adj" fmla="val 11868"/>
              </a:avLst>
            </a:prstGeom>
            <a:solidFill>
              <a:schemeClr val="accent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rPr lang="en-US" sz="1500" b="0" dirty="0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Trailer</a:t>
              </a:r>
              <a:endParaRPr sz="1500" b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54" name="failfast">
              <a:extLst>
                <a:ext uri="{FF2B5EF4-FFF2-40B4-BE49-F238E27FC236}">
                  <a16:creationId xmlns:a16="http://schemas.microsoft.com/office/drawing/2014/main" id="{7353ECC2-9227-4436-8D73-97DFF48F3C79}"/>
                </a:ext>
              </a:extLst>
            </p:cNvPr>
            <p:cNvSpPr/>
            <p:nvPr/>
          </p:nvSpPr>
          <p:spPr>
            <a:xfrm>
              <a:off x="6044018" y="4622034"/>
              <a:ext cx="1357485" cy="316546"/>
            </a:xfrm>
            <a:prstGeom prst="round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rPr lang="en-US" sz="1500" b="0" dirty="0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Status</a:t>
              </a:r>
              <a:endParaRPr sz="1500" b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8B267D72-1ECD-473E-A7D4-43479379007B}"/>
              </a:ext>
            </a:extLst>
          </p:cNvPr>
          <p:cNvGrpSpPr/>
          <p:nvPr/>
        </p:nvGrpSpPr>
        <p:grpSpPr>
          <a:xfrm>
            <a:off x="10219160" y="2130140"/>
            <a:ext cx="6789954" cy="5416061"/>
            <a:chOff x="8997500" y="1524000"/>
            <a:chExt cx="6794378" cy="6072553"/>
          </a:xfrm>
        </p:grpSpPr>
        <p:grpSp>
          <p:nvGrpSpPr>
            <p:cNvPr id="14" name="组合 13">
              <a:extLst>
                <a:ext uri="{FF2B5EF4-FFF2-40B4-BE49-F238E27FC236}">
                  <a16:creationId xmlns:a16="http://schemas.microsoft.com/office/drawing/2014/main" id="{5D1338FD-480C-4D8E-9DB9-3DD7985D892B}"/>
                </a:ext>
              </a:extLst>
            </p:cNvPr>
            <p:cNvGrpSpPr/>
            <p:nvPr/>
          </p:nvGrpSpPr>
          <p:grpSpPr>
            <a:xfrm>
              <a:off x="8997500" y="1524000"/>
              <a:ext cx="6794378" cy="6072553"/>
              <a:chOff x="7556109" y="2840489"/>
              <a:chExt cx="5668730" cy="4754453"/>
            </a:xfrm>
          </p:grpSpPr>
          <p:sp>
            <p:nvSpPr>
              <p:cNvPr id="74" name="Provider">
                <a:extLst>
                  <a:ext uri="{FF2B5EF4-FFF2-40B4-BE49-F238E27FC236}">
                    <a16:creationId xmlns:a16="http://schemas.microsoft.com/office/drawing/2014/main" id="{C78A633F-15AB-4907-85B4-0D773F06292A}"/>
                  </a:ext>
                </a:extLst>
              </p:cNvPr>
              <p:cNvSpPr/>
              <p:nvPr/>
            </p:nvSpPr>
            <p:spPr>
              <a:xfrm>
                <a:off x="7556109" y="2840489"/>
                <a:ext cx="5668730" cy="4754453"/>
              </a:xfrm>
              <a:prstGeom prst="roundRect">
                <a:avLst>
                  <a:gd name="adj" fmla="val 4145"/>
                </a:avLst>
              </a:prstGeom>
              <a:solidFill>
                <a:schemeClr val="tx2">
                  <a:lumMod val="20000"/>
                  <a:lumOff val="80000"/>
                </a:schemeClr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>
                <a:lvl1pPr algn="r">
                  <a:defRPr b="0">
                    <a:solidFill>
                      <a:srgbClr val="FFFFFF"/>
                    </a:solidFill>
                    <a:latin typeface="Helvetica Light"/>
                    <a:ea typeface="Helvetica Light"/>
                    <a:cs typeface="Helvetica Light"/>
                    <a:sym typeface="Helvetica Light"/>
                  </a:defRPr>
                </a:lvl1pPr>
              </a:lstStyle>
              <a:p>
                <a:r>
                  <a:rPr b="1" dirty="0">
                    <a:solidFill>
                      <a:schemeClr val="tx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Provider</a:t>
                </a:r>
              </a:p>
            </p:txBody>
          </p:sp>
          <p:sp>
            <p:nvSpPr>
              <p:cNvPr id="78" name="codec">
                <a:extLst>
                  <a:ext uri="{FF2B5EF4-FFF2-40B4-BE49-F238E27FC236}">
                    <a16:creationId xmlns:a16="http://schemas.microsoft.com/office/drawing/2014/main" id="{1A255931-3F34-458F-9B35-FAFDBE63AC68}"/>
                  </a:ext>
                </a:extLst>
              </p:cNvPr>
              <p:cNvSpPr/>
              <p:nvPr/>
            </p:nvSpPr>
            <p:spPr>
              <a:xfrm>
                <a:off x="7651038" y="4512600"/>
                <a:ext cx="5395450" cy="1080322"/>
              </a:xfrm>
              <a:prstGeom prst="roundRect">
                <a:avLst>
                  <a:gd name="adj" fmla="val 6344"/>
                </a:avLst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prstDash val="solid"/>
                <a:miter lim="400000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t">
                <a:noAutofit/>
              </a:bodyPr>
              <a:lstStyle/>
              <a:p>
                <a:r>
                  <a:rPr lang="en-US" altLang="zh-CN" sz="1700" b="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rPr>
                  <a:t>Triple-Protocol</a:t>
                </a:r>
                <a:endParaRPr sz="1700" b="0" dirty="0"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endParaRPr>
              </a:p>
            </p:txBody>
          </p:sp>
          <p:sp>
            <p:nvSpPr>
              <p:cNvPr id="81" name="jsonrpc 2.0">
                <a:extLst>
                  <a:ext uri="{FF2B5EF4-FFF2-40B4-BE49-F238E27FC236}">
                    <a16:creationId xmlns:a16="http://schemas.microsoft.com/office/drawing/2014/main" id="{9091F997-4D24-4770-A823-32A238565DFF}"/>
                  </a:ext>
                </a:extLst>
              </p:cNvPr>
              <p:cNvSpPr/>
              <p:nvPr/>
            </p:nvSpPr>
            <p:spPr>
              <a:xfrm>
                <a:off x="7787239" y="4914641"/>
                <a:ext cx="1153385" cy="603554"/>
              </a:xfrm>
              <a:prstGeom prst="roundRect">
                <a:avLst>
                  <a:gd name="adj" fmla="val 9824"/>
                </a:avLst>
              </a:prstGeom>
              <a:solidFill>
                <a:schemeClr val="accent4"/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r>
                  <a:rPr lang="en-US" altLang="zh-CN"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rPr>
                  <a:t>Protocol</a:t>
                </a:r>
              </a:p>
              <a:p>
                <a:r>
                  <a:rPr lang="en-US"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rPr>
                  <a:t>Header</a:t>
                </a:r>
                <a:endParaRPr sz="1500" b="0" dirty="0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endParaRPr>
              </a:p>
            </p:txBody>
          </p:sp>
          <p:grpSp>
            <p:nvGrpSpPr>
              <p:cNvPr id="12" name="组合 11">
                <a:extLst>
                  <a:ext uri="{FF2B5EF4-FFF2-40B4-BE49-F238E27FC236}">
                    <a16:creationId xmlns:a16="http://schemas.microsoft.com/office/drawing/2014/main" id="{655A0FEC-81AF-45CF-87AF-4068FD94F850}"/>
                  </a:ext>
                </a:extLst>
              </p:cNvPr>
              <p:cNvGrpSpPr/>
              <p:nvPr/>
            </p:nvGrpSpPr>
            <p:grpSpPr>
              <a:xfrm>
                <a:off x="7651039" y="3485036"/>
                <a:ext cx="5381142" cy="676052"/>
                <a:chOff x="7779383" y="6257464"/>
                <a:chExt cx="5381142" cy="684411"/>
              </a:xfrm>
            </p:grpSpPr>
            <p:sp>
              <p:nvSpPr>
                <p:cNvPr id="88" name="proxy">
                  <a:extLst>
                    <a:ext uri="{FF2B5EF4-FFF2-40B4-BE49-F238E27FC236}">
                      <a16:creationId xmlns:a16="http://schemas.microsoft.com/office/drawing/2014/main" id="{3ED9DD9F-B313-47E9-B9B7-B23770E7F4E7}"/>
                    </a:ext>
                  </a:extLst>
                </p:cNvPr>
                <p:cNvSpPr/>
                <p:nvPr/>
              </p:nvSpPr>
              <p:spPr>
                <a:xfrm>
                  <a:off x="7779383" y="6257464"/>
                  <a:ext cx="5381142" cy="684411"/>
                </a:xfrm>
                <a:prstGeom prst="roundRect">
                  <a:avLst>
                    <a:gd name="adj" fmla="val 6831"/>
                  </a:avLst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prstDash val="solid"/>
                  <a:miter lim="400000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t">
                  <a:noAutofit/>
                </a:bodyPr>
                <a:lstStyle>
                  <a:lvl1pPr>
                    <a:defRPr sz="1700" b="0">
                      <a:latin typeface="Helvetica Light"/>
                      <a:ea typeface="Helvetica Light"/>
                      <a:cs typeface="Helvetica Light"/>
                      <a:sym typeface="Helvetica Light"/>
                    </a:defRPr>
                  </a:lvl1pPr>
                </a:lstStyle>
                <a:p>
                  <a:r>
                    <a:rPr lang="en-US" dirty="0"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Dubbo-go</a:t>
                  </a:r>
                  <a:endParaRPr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90" name="failover">
                  <a:extLst>
                    <a:ext uri="{FF2B5EF4-FFF2-40B4-BE49-F238E27FC236}">
                      <a16:creationId xmlns:a16="http://schemas.microsoft.com/office/drawing/2014/main" id="{CB7B1653-2FBF-4A30-9517-0F6A3913293D}"/>
                    </a:ext>
                  </a:extLst>
                </p:cNvPr>
                <p:cNvSpPr/>
                <p:nvPr/>
              </p:nvSpPr>
              <p:spPr>
                <a:xfrm>
                  <a:off x="7915584" y="6644833"/>
                  <a:ext cx="1122059" cy="211654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lang="en-US" altLang="zh-CN" sz="1500" b="0" dirty="0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Services</a:t>
                  </a:r>
                  <a:endParaRPr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endParaRPr>
                </a:p>
              </p:txBody>
            </p:sp>
            <p:sp>
              <p:nvSpPr>
                <p:cNvPr id="91" name="failover">
                  <a:extLst>
                    <a:ext uri="{FF2B5EF4-FFF2-40B4-BE49-F238E27FC236}">
                      <a16:creationId xmlns:a16="http://schemas.microsoft.com/office/drawing/2014/main" id="{0012E44C-87BA-40E5-BCA2-6244C055A595}"/>
                    </a:ext>
                  </a:extLst>
                </p:cNvPr>
                <p:cNvSpPr/>
                <p:nvPr/>
              </p:nvSpPr>
              <p:spPr>
                <a:xfrm>
                  <a:off x="9385028" y="6631283"/>
                  <a:ext cx="1122059" cy="225203"/>
                </a:xfrm>
                <a:prstGeom prst="roundRect">
                  <a:avLst/>
                </a:prstGeom>
                <a:solidFill>
                  <a:schemeClr val="accent4"/>
                </a:solidFill>
                <a:ln w="12700" cap="flat">
                  <a:noFill/>
                  <a:miter lim="400000"/>
                </a:ln>
                <a:effectLst>
                  <a:outerShdw blurRad="38100" dist="25400" dir="5400000" rotWithShape="0">
                    <a:srgbClr val="000000">
                      <a:alpha val="50000"/>
                    </a:srgbClr>
                  </a:outerShdw>
                </a:effectLst>
                <a:extLst>
                  <a:ext uri="{C572A759-6A51-4108-AA02-DFA0A04FC94B}">
  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  </a:ext>
                </a:extLst>
              </p:spPr>
              <p:txBody>
                <a:bodyPr wrap="square" lIns="50800" tIns="50800" rIns="50800" bIns="50800" numCol="1" anchor="ctr">
                  <a:noAutofit/>
                </a:bodyPr>
                <a:lstStyle/>
                <a:p>
                  <a:r>
                    <a:rPr lang="en-US" altLang="zh-CN" sz="1500" b="0" dirty="0" err="1">
                      <a:solidFill>
                        <a:sysClr val="windowText" lastClr="000000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Helvetica Light"/>
                    </a:rPr>
                    <a:t>PBStub</a:t>
                  </a:r>
                  <a:endParaRPr lang="en-US" altLang="zh-CN"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endParaRPr>
                </a:p>
              </p:txBody>
            </p:sp>
          </p:grpSp>
          <p:sp>
            <p:nvSpPr>
              <p:cNvPr id="95" name="jsonrpc 2.0">
                <a:extLst>
                  <a:ext uri="{FF2B5EF4-FFF2-40B4-BE49-F238E27FC236}">
                    <a16:creationId xmlns:a16="http://schemas.microsoft.com/office/drawing/2014/main" id="{7879F40F-CB90-4160-AC9A-CDFC96DB2A23}"/>
                  </a:ext>
                </a:extLst>
              </p:cNvPr>
              <p:cNvSpPr/>
              <p:nvPr/>
            </p:nvSpPr>
            <p:spPr>
              <a:xfrm>
                <a:off x="9222552" y="4908611"/>
                <a:ext cx="1153385" cy="240885"/>
              </a:xfrm>
              <a:prstGeom prst="roundRect">
                <a:avLst>
                  <a:gd name="adj" fmla="val 9824"/>
                </a:avLst>
              </a:prstGeom>
              <a:solidFill>
                <a:schemeClr val="accent4"/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r>
                  <a:rPr lang="en-US"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rPr>
                  <a:t>Codec</a:t>
                </a:r>
                <a:endParaRPr sz="1500" b="0" dirty="0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endParaRPr>
              </a:p>
            </p:txBody>
          </p:sp>
          <p:sp>
            <p:nvSpPr>
              <p:cNvPr id="96" name="jsonrpc 2.0">
                <a:extLst>
                  <a:ext uri="{FF2B5EF4-FFF2-40B4-BE49-F238E27FC236}">
                    <a16:creationId xmlns:a16="http://schemas.microsoft.com/office/drawing/2014/main" id="{0FCE7B15-104A-46DB-B8D7-3ED0DAC6FB3F}"/>
                  </a:ext>
                </a:extLst>
              </p:cNvPr>
              <p:cNvSpPr/>
              <p:nvPr/>
            </p:nvSpPr>
            <p:spPr>
              <a:xfrm>
                <a:off x="9217220" y="5249426"/>
                <a:ext cx="1153385" cy="240885"/>
              </a:xfrm>
              <a:prstGeom prst="roundRect">
                <a:avLst>
                  <a:gd name="adj" fmla="val 9824"/>
                </a:avLst>
              </a:prstGeom>
              <a:solidFill>
                <a:schemeClr val="accent4"/>
              </a:solidFill>
              <a:ln w="12700" cap="flat">
                <a:noFill/>
                <a:miter lim="400000"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r>
                  <a:rPr lang="en-US" sz="1500" b="0" dirty="0">
                    <a:solidFill>
                      <a:sysClr val="windowText" lastClr="000000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Helvetica Light"/>
                  </a:rPr>
                  <a:t>Processor</a:t>
                </a:r>
                <a:endParaRPr sz="1500" b="0" dirty="0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endParaRPr>
              </a:p>
            </p:txBody>
          </p:sp>
        </p:grpSp>
        <p:sp>
          <p:nvSpPr>
            <p:cNvPr id="55" name="failsafe">
              <a:extLst>
                <a:ext uri="{FF2B5EF4-FFF2-40B4-BE49-F238E27FC236}">
                  <a16:creationId xmlns:a16="http://schemas.microsoft.com/office/drawing/2014/main" id="{1F5AFE92-FFBF-453B-BB3C-E5D31A1DFB45}"/>
                </a:ext>
              </a:extLst>
            </p:cNvPr>
            <p:cNvSpPr/>
            <p:nvPr/>
          </p:nvSpPr>
          <p:spPr>
            <a:xfrm>
              <a:off x="12727641" y="4153089"/>
              <a:ext cx="1357485" cy="313601"/>
            </a:xfrm>
            <a:prstGeom prst="round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rPr lang="en-US" sz="1500" b="0" dirty="0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Stream</a:t>
              </a:r>
              <a:endParaRPr sz="1500" b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84" name="cluster &amp; load balance">
              <a:extLst>
                <a:ext uri="{FF2B5EF4-FFF2-40B4-BE49-F238E27FC236}">
                  <a16:creationId xmlns:a16="http://schemas.microsoft.com/office/drawing/2014/main" id="{74A163D5-64D0-4F26-AECF-DE7D3AEDB1A8}"/>
                </a:ext>
              </a:extLst>
            </p:cNvPr>
            <p:cNvSpPr/>
            <p:nvPr/>
          </p:nvSpPr>
          <p:spPr>
            <a:xfrm>
              <a:off x="9147951" y="5285311"/>
              <a:ext cx="6493476" cy="861412"/>
            </a:xfrm>
            <a:prstGeom prst="roundRect">
              <a:avLst>
                <a:gd name="adj" fmla="val 3763"/>
              </a:avLst>
            </a:prstGeom>
            <a:solidFill>
              <a:schemeClr val="bg1">
                <a:lumMod val="75000"/>
              </a:schemeClr>
            </a:solidFill>
            <a:ln w="12700" cap="flat">
              <a:noFill/>
              <a:prstDash val="solid"/>
              <a:miter lim="4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/>
            <a:p>
              <a:r>
                <a:rPr lang="en-US" altLang="zh-CN" sz="1700" b="0" dirty="0"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Triple-HTTP2</a:t>
              </a:r>
              <a:endParaRPr sz="1700" b="0" dirty="0"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85" name="jsonrpc 2.0">
              <a:extLst>
                <a:ext uri="{FF2B5EF4-FFF2-40B4-BE49-F238E27FC236}">
                  <a16:creationId xmlns:a16="http://schemas.microsoft.com/office/drawing/2014/main" id="{BCA8D90D-7A8A-44BF-9990-E864FC730674}"/>
                </a:ext>
              </a:extLst>
            </p:cNvPr>
            <p:cNvSpPr/>
            <p:nvPr/>
          </p:nvSpPr>
          <p:spPr>
            <a:xfrm>
              <a:off x="12715177" y="4643332"/>
              <a:ext cx="1382414" cy="308302"/>
            </a:xfrm>
            <a:prstGeom prst="roundRect">
              <a:avLst>
                <a:gd name="adj" fmla="val 9824"/>
              </a:avLst>
            </a:prstGeom>
            <a:solidFill>
              <a:schemeClr val="accent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rPr lang="en-US" sz="1500" b="0" dirty="0" err="1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ServiceMap</a:t>
              </a:r>
              <a:endParaRPr sz="1500" b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86" name="generic…">
              <a:extLst>
                <a:ext uri="{FF2B5EF4-FFF2-40B4-BE49-F238E27FC236}">
                  <a16:creationId xmlns:a16="http://schemas.microsoft.com/office/drawing/2014/main" id="{1EB37BF9-9F8B-4FB5-A6E8-06E8F3E04C6C}"/>
                </a:ext>
              </a:extLst>
            </p:cNvPr>
            <p:cNvSpPr/>
            <p:nvPr/>
          </p:nvSpPr>
          <p:spPr>
            <a:xfrm>
              <a:off x="9304284" y="5714745"/>
              <a:ext cx="1357485" cy="344707"/>
            </a:xfrm>
            <a:prstGeom prst="roundRect">
              <a:avLst>
                <a:gd name="adj" fmla="val 11868"/>
              </a:avLst>
            </a:prstGeom>
            <a:solidFill>
              <a:schemeClr val="accent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rPr lang="en-US" sz="1500" b="0" dirty="0" err="1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HTTPHandler</a:t>
              </a:r>
              <a:endParaRPr sz="1500" b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87" name="generic…">
              <a:extLst>
                <a:ext uri="{FF2B5EF4-FFF2-40B4-BE49-F238E27FC236}">
                  <a16:creationId xmlns:a16="http://schemas.microsoft.com/office/drawing/2014/main" id="{7E361004-A5B7-4858-914A-D46C3CDD1135}"/>
                </a:ext>
              </a:extLst>
            </p:cNvPr>
            <p:cNvSpPr/>
            <p:nvPr/>
          </p:nvSpPr>
          <p:spPr>
            <a:xfrm>
              <a:off x="11053781" y="5707645"/>
              <a:ext cx="1357485" cy="344707"/>
            </a:xfrm>
            <a:prstGeom prst="roundRect">
              <a:avLst>
                <a:gd name="adj" fmla="val 11868"/>
              </a:avLst>
            </a:prstGeom>
            <a:solidFill>
              <a:schemeClr val="accent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rPr lang="en-US" sz="1500" b="0" dirty="0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Trailer</a:t>
              </a:r>
              <a:endParaRPr sz="1500" b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93" name="cluster &amp; load balance">
              <a:extLst>
                <a:ext uri="{FF2B5EF4-FFF2-40B4-BE49-F238E27FC236}">
                  <a16:creationId xmlns:a16="http://schemas.microsoft.com/office/drawing/2014/main" id="{E326F5A3-4D33-4E5C-9E10-726AE50C22AC}"/>
                </a:ext>
              </a:extLst>
            </p:cNvPr>
            <p:cNvSpPr/>
            <p:nvPr/>
          </p:nvSpPr>
          <p:spPr>
            <a:xfrm>
              <a:off x="9164528" y="6462969"/>
              <a:ext cx="6493476" cy="901369"/>
            </a:xfrm>
            <a:prstGeom prst="roundRect">
              <a:avLst>
                <a:gd name="adj" fmla="val 3763"/>
              </a:avLst>
            </a:prstGeom>
            <a:solidFill>
              <a:schemeClr val="bg1">
                <a:lumMod val="75000"/>
              </a:schemeClr>
            </a:solidFill>
            <a:ln w="12700" cap="flat">
              <a:noFill/>
              <a:prstDash val="solid"/>
              <a:miter lim="400000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/>
            <a:p>
              <a:r>
                <a:rPr lang="en-US" sz="1700" b="0" dirty="0"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net/http</a:t>
              </a:r>
              <a:endParaRPr sz="1700" b="0" dirty="0"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97" name="generic…">
              <a:extLst>
                <a:ext uri="{FF2B5EF4-FFF2-40B4-BE49-F238E27FC236}">
                  <a16:creationId xmlns:a16="http://schemas.microsoft.com/office/drawing/2014/main" id="{A5D63627-B519-4CE1-89A8-C7DA8FB8EE6E}"/>
                </a:ext>
              </a:extLst>
            </p:cNvPr>
            <p:cNvSpPr/>
            <p:nvPr/>
          </p:nvSpPr>
          <p:spPr>
            <a:xfrm>
              <a:off x="9304284" y="6902484"/>
              <a:ext cx="1357485" cy="344707"/>
            </a:xfrm>
            <a:prstGeom prst="roundRect">
              <a:avLst>
                <a:gd name="adj" fmla="val 11868"/>
              </a:avLst>
            </a:prstGeom>
            <a:solidFill>
              <a:schemeClr val="accent4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r>
                <a:rPr lang="en-US" sz="1500" b="0" dirty="0" err="1">
                  <a:solidFill>
                    <a:sysClr val="windowText" lastClr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HTTPListener</a:t>
              </a:r>
              <a:endParaRPr sz="1500" b="0" dirty="0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</p:grpSp>
      <p:cxnSp>
        <p:nvCxnSpPr>
          <p:cNvPr id="99" name="连接符: 肘形 98">
            <a:extLst>
              <a:ext uri="{FF2B5EF4-FFF2-40B4-BE49-F238E27FC236}">
                <a16:creationId xmlns:a16="http://schemas.microsoft.com/office/drawing/2014/main" id="{12A4607D-68D9-4825-A230-7284EBE63281}"/>
              </a:ext>
            </a:extLst>
          </p:cNvPr>
          <p:cNvCxnSpPr>
            <a:cxnSpLocks/>
            <a:endCxn id="101" idx="3"/>
          </p:cNvCxnSpPr>
          <p:nvPr/>
        </p:nvCxnSpPr>
        <p:spPr>
          <a:xfrm rot="10800000">
            <a:off x="9178002" y="3923090"/>
            <a:ext cx="3406505" cy="550697"/>
          </a:xfrm>
          <a:prstGeom prst="bentConnector3">
            <a:avLst>
              <a:gd name="adj1" fmla="val 788"/>
            </a:avLst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0" name="连接符: 肘形 99">
            <a:extLst>
              <a:ext uri="{FF2B5EF4-FFF2-40B4-BE49-F238E27FC236}">
                <a16:creationId xmlns:a16="http://schemas.microsoft.com/office/drawing/2014/main" id="{C527133F-5F2A-4965-A193-DA83E916D467}"/>
              </a:ext>
            </a:extLst>
          </p:cNvPr>
          <p:cNvCxnSpPr>
            <a:cxnSpLocks/>
            <a:stCxn id="177" idx="0"/>
            <a:endCxn id="101" idx="1"/>
          </p:cNvCxnSpPr>
          <p:nvPr/>
        </p:nvCxnSpPr>
        <p:spPr>
          <a:xfrm rot="5400000" flipH="1" flipV="1">
            <a:off x="5045587" y="1743771"/>
            <a:ext cx="632757" cy="4991394"/>
          </a:xfrm>
          <a:prstGeom prst="bentConnector2">
            <a:avLst/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27" name="组合 26">
            <a:extLst>
              <a:ext uri="{FF2B5EF4-FFF2-40B4-BE49-F238E27FC236}">
                <a16:creationId xmlns:a16="http://schemas.microsoft.com/office/drawing/2014/main" id="{1F2D9CC4-19F5-436B-8903-7F185C0BAC91}"/>
              </a:ext>
            </a:extLst>
          </p:cNvPr>
          <p:cNvGrpSpPr/>
          <p:nvPr/>
        </p:nvGrpSpPr>
        <p:grpSpPr>
          <a:xfrm>
            <a:off x="7857662" y="2629425"/>
            <a:ext cx="1320339" cy="2587327"/>
            <a:chOff x="7857662" y="2629425"/>
            <a:chExt cx="1320339" cy="2587327"/>
          </a:xfrm>
        </p:grpSpPr>
        <p:sp>
          <p:nvSpPr>
            <p:cNvPr id="101" name="Config center">
              <a:extLst>
                <a:ext uri="{FF2B5EF4-FFF2-40B4-BE49-F238E27FC236}">
                  <a16:creationId xmlns:a16="http://schemas.microsoft.com/office/drawing/2014/main" id="{C294C46B-5042-4A26-B69F-9E8E0D47578E}"/>
                </a:ext>
              </a:extLst>
            </p:cNvPr>
            <p:cNvSpPr/>
            <p:nvPr/>
          </p:nvSpPr>
          <p:spPr>
            <a:xfrm>
              <a:off x="7857662" y="2629425"/>
              <a:ext cx="1320339" cy="2587327"/>
            </a:xfrm>
            <a:prstGeom prst="roundRect">
              <a:avLst>
                <a:gd name="adj" fmla="val 8447"/>
              </a:avLst>
            </a:prstGeom>
            <a:solidFill>
              <a:srgbClr val="E2F0D9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b">
              <a:noAutofit/>
            </a:bodyPr>
            <a:lstStyle/>
            <a:p>
              <a:r>
                <a:rPr lang="en-US" altLang="zh-CN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Codec </a:t>
              </a:r>
              <a:endParaRPr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102" name="Apollo">
              <a:extLst>
                <a:ext uri="{FF2B5EF4-FFF2-40B4-BE49-F238E27FC236}">
                  <a16:creationId xmlns:a16="http://schemas.microsoft.com/office/drawing/2014/main" id="{02B1B60F-B574-4638-8789-AFF2033CC208}"/>
                </a:ext>
              </a:extLst>
            </p:cNvPr>
            <p:cNvSpPr/>
            <p:nvPr/>
          </p:nvSpPr>
          <p:spPr>
            <a:xfrm>
              <a:off x="7967480" y="4149383"/>
              <a:ext cx="1124384" cy="29363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rPr 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…</a:t>
              </a:r>
              <a:endParaRPr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3" name="Apollo">
              <a:extLst>
                <a:ext uri="{FF2B5EF4-FFF2-40B4-BE49-F238E27FC236}">
                  <a16:creationId xmlns:a16="http://schemas.microsoft.com/office/drawing/2014/main" id="{8E0B1534-6BAA-4E0B-ADF6-1038BFED74D1}"/>
                </a:ext>
              </a:extLst>
            </p:cNvPr>
            <p:cNvSpPr/>
            <p:nvPr/>
          </p:nvSpPr>
          <p:spPr>
            <a:xfrm>
              <a:off x="7967480" y="3675787"/>
              <a:ext cx="1124384" cy="29363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rPr lang="en-US" altLang="zh-CN" sz="16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MsgPack</a:t>
              </a:r>
              <a:endParaRPr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4" name="Apollo">
              <a:extLst>
                <a:ext uri="{FF2B5EF4-FFF2-40B4-BE49-F238E27FC236}">
                  <a16:creationId xmlns:a16="http://schemas.microsoft.com/office/drawing/2014/main" id="{77DF8CB7-BE02-486D-976F-11C30C22A618}"/>
                </a:ext>
              </a:extLst>
            </p:cNvPr>
            <p:cNvSpPr/>
            <p:nvPr/>
          </p:nvSpPr>
          <p:spPr>
            <a:xfrm>
              <a:off x="7967480" y="3228832"/>
              <a:ext cx="1124384" cy="29363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rPr lang="en-US" altLang="zh-CN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Hessian</a:t>
              </a:r>
              <a:endParaRPr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5" name="Apollo">
              <a:extLst>
                <a:ext uri="{FF2B5EF4-FFF2-40B4-BE49-F238E27FC236}">
                  <a16:creationId xmlns:a16="http://schemas.microsoft.com/office/drawing/2014/main" id="{4781743D-3636-41F3-9FD1-AAA826BAFC47}"/>
                </a:ext>
              </a:extLst>
            </p:cNvPr>
            <p:cNvSpPr/>
            <p:nvPr/>
          </p:nvSpPr>
          <p:spPr>
            <a:xfrm>
              <a:off x="7967480" y="2782311"/>
              <a:ext cx="1124384" cy="29363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rPr lang="en-US" altLang="zh-CN" sz="16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Protobuf</a:t>
              </a:r>
              <a:endParaRPr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06" name="…">
            <a:extLst>
              <a:ext uri="{FF2B5EF4-FFF2-40B4-BE49-F238E27FC236}">
                <a16:creationId xmlns:a16="http://schemas.microsoft.com/office/drawing/2014/main" id="{A47405E5-D643-4D51-9979-67C86EBEF7E2}"/>
              </a:ext>
            </a:extLst>
          </p:cNvPr>
          <p:cNvSpPr/>
          <p:nvPr/>
        </p:nvSpPr>
        <p:spPr>
          <a:xfrm>
            <a:off x="3887133" y="3310920"/>
            <a:ext cx="1332571" cy="282384"/>
          </a:xfrm>
          <a:prstGeom prst="roundRect">
            <a:avLst/>
          </a:prstGeom>
          <a:solidFill>
            <a:schemeClr val="accent4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>
              <a:defRPr sz="1500" b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dirty="0" err="1">
                <a:solidFill>
                  <a:sysClr val="windowText" lastClr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PBStub</a:t>
            </a:r>
            <a:endParaRPr lang="en-US" dirty="0">
              <a:solidFill>
                <a:sysClr val="windowText" lastClr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07" name="连接符: 肘形 106">
            <a:extLst>
              <a:ext uri="{FF2B5EF4-FFF2-40B4-BE49-F238E27FC236}">
                <a16:creationId xmlns:a16="http://schemas.microsoft.com/office/drawing/2014/main" id="{BAFB33A5-AF0A-4A98-8565-14CBDD4BA3CF}"/>
              </a:ext>
            </a:extLst>
          </p:cNvPr>
          <p:cNvCxnSpPr>
            <a:cxnSpLocks/>
            <a:stCxn id="106" idx="0"/>
            <a:endCxn id="111" idx="1"/>
          </p:cNvCxnSpPr>
          <p:nvPr/>
        </p:nvCxnSpPr>
        <p:spPr>
          <a:xfrm rot="5400000" flipH="1" flipV="1">
            <a:off x="4824543" y="1408946"/>
            <a:ext cx="1630851" cy="2173098"/>
          </a:xfrm>
          <a:prstGeom prst="bentConnector2">
            <a:avLst/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8" name="连接符: 肘形 107">
            <a:extLst>
              <a:ext uri="{FF2B5EF4-FFF2-40B4-BE49-F238E27FC236}">
                <a16:creationId xmlns:a16="http://schemas.microsoft.com/office/drawing/2014/main" id="{D13700EC-E2B3-4D71-8B35-185DF5803F3A}"/>
              </a:ext>
            </a:extLst>
          </p:cNvPr>
          <p:cNvCxnSpPr>
            <a:cxnSpLocks/>
            <a:stCxn id="111" idx="3"/>
            <a:endCxn id="91" idx="0"/>
          </p:cNvCxnSpPr>
          <p:nvPr/>
        </p:nvCxnSpPr>
        <p:spPr>
          <a:xfrm>
            <a:off x="10465455" y="1680069"/>
            <a:ext cx="2462634" cy="1604947"/>
          </a:xfrm>
          <a:prstGeom prst="bentConnector2">
            <a:avLst/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11" name="Config center">
            <a:extLst>
              <a:ext uri="{FF2B5EF4-FFF2-40B4-BE49-F238E27FC236}">
                <a16:creationId xmlns:a16="http://schemas.microsoft.com/office/drawing/2014/main" id="{BA6368A0-64F7-4038-978E-E649ABC00B96}"/>
              </a:ext>
            </a:extLst>
          </p:cNvPr>
          <p:cNvSpPr/>
          <p:nvPr/>
        </p:nvSpPr>
        <p:spPr>
          <a:xfrm>
            <a:off x="6726517" y="1398228"/>
            <a:ext cx="3738938" cy="563682"/>
          </a:xfrm>
          <a:prstGeom prst="roundRect">
            <a:avLst>
              <a:gd name="adj" fmla="val 8447"/>
            </a:avLst>
          </a:prstGeom>
          <a:solidFill>
            <a:srgbClr val="E2F0D9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numCol="1" anchor="b">
            <a:noAutofit/>
          </a:bodyPr>
          <a:lstStyle/>
          <a:p>
            <a:r>
              <a:rPr lang="en-US" altLang="zh-CN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rPr>
              <a:t>protoc-gen-dubbo3 </a:t>
            </a:r>
            <a:endParaRPr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Light"/>
            </a:endParaRPr>
          </a:p>
        </p:txBody>
      </p: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DD0DCE9D-7F19-4424-870B-080E3D03952F}"/>
              </a:ext>
            </a:extLst>
          </p:cNvPr>
          <p:cNvGrpSpPr/>
          <p:nvPr/>
        </p:nvGrpSpPr>
        <p:grpSpPr>
          <a:xfrm>
            <a:off x="733141" y="8073531"/>
            <a:ext cx="4722535" cy="1243126"/>
            <a:chOff x="777682" y="8051038"/>
            <a:chExt cx="5089681" cy="1265619"/>
          </a:xfrm>
        </p:grpSpPr>
        <p:sp>
          <p:nvSpPr>
            <p:cNvPr id="125" name="Config center">
              <a:extLst>
                <a:ext uri="{FF2B5EF4-FFF2-40B4-BE49-F238E27FC236}">
                  <a16:creationId xmlns:a16="http://schemas.microsoft.com/office/drawing/2014/main" id="{F226E632-2D5F-4F60-AE6D-C32CD1C48140}"/>
                </a:ext>
              </a:extLst>
            </p:cNvPr>
            <p:cNvSpPr/>
            <p:nvPr/>
          </p:nvSpPr>
          <p:spPr>
            <a:xfrm>
              <a:off x="777682" y="8051038"/>
              <a:ext cx="5089681" cy="1265619"/>
            </a:xfrm>
            <a:prstGeom prst="roundRect">
              <a:avLst>
                <a:gd name="adj" fmla="val 8447"/>
              </a:avLst>
            </a:prstGeom>
            <a:solidFill>
              <a:srgbClr val="E2F0D9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b">
              <a:noAutofit/>
            </a:bodyPr>
            <a:lstStyle/>
            <a:p>
              <a:r>
                <a:rPr lang="en-US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Triple</a:t>
              </a:r>
              <a:endParaRPr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130" name="Apollo">
              <a:extLst>
                <a:ext uri="{FF2B5EF4-FFF2-40B4-BE49-F238E27FC236}">
                  <a16:creationId xmlns:a16="http://schemas.microsoft.com/office/drawing/2014/main" id="{CC867A0D-F231-4E5E-9101-BFE5282CEC3B}"/>
                </a:ext>
              </a:extLst>
            </p:cNvPr>
            <p:cNvSpPr/>
            <p:nvPr/>
          </p:nvSpPr>
          <p:spPr>
            <a:xfrm>
              <a:off x="1050718" y="8273138"/>
              <a:ext cx="1282173" cy="343324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rPr lang="en-US" altLang="zh-CN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Triple-go</a:t>
              </a:r>
              <a:endParaRPr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1" name="Apollo">
              <a:extLst>
                <a:ext uri="{FF2B5EF4-FFF2-40B4-BE49-F238E27FC236}">
                  <a16:creationId xmlns:a16="http://schemas.microsoft.com/office/drawing/2014/main" id="{F92AB4F7-797A-4F9D-81C3-10EC5612B9B1}"/>
                </a:ext>
              </a:extLst>
            </p:cNvPr>
            <p:cNvSpPr/>
            <p:nvPr/>
          </p:nvSpPr>
          <p:spPr>
            <a:xfrm>
              <a:off x="2614889" y="8273138"/>
              <a:ext cx="1282173" cy="343324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rPr lang="en-US" sz="16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gRPC</a:t>
              </a:r>
              <a:endParaRPr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2" name="Apollo">
              <a:extLst>
                <a:ext uri="{FF2B5EF4-FFF2-40B4-BE49-F238E27FC236}">
                  <a16:creationId xmlns:a16="http://schemas.microsoft.com/office/drawing/2014/main" id="{26D933CD-B4FA-43B1-A4EA-F54FB7156663}"/>
                </a:ext>
              </a:extLst>
            </p:cNvPr>
            <p:cNvSpPr/>
            <p:nvPr/>
          </p:nvSpPr>
          <p:spPr>
            <a:xfrm>
              <a:off x="4172438" y="8273138"/>
              <a:ext cx="1282173" cy="343324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rPr 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Triple-java</a:t>
              </a:r>
              <a:endParaRPr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cxnSp>
        <p:nvCxnSpPr>
          <p:cNvPr id="137" name="连接符: 肘形 136">
            <a:extLst>
              <a:ext uri="{FF2B5EF4-FFF2-40B4-BE49-F238E27FC236}">
                <a16:creationId xmlns:a16="http://schemas.microsoft.com/office/drawing/2014/main" id="{389D1F60-A2FB-43D4-88B2-3DC498AB5EBC}"/>
              </a:ext>
            </a:extLst>
          </p:cNvPr>
          <p:cNvCxnSpPr>
            <a:cxnSpLocks/>
            <a:stCxn id="175" idx="3"/>
            <a:endCxn id="141" idx="1"/>
          </p:cNvCxnSpPr>
          <p:nvPr/>
        </p:nvCxnSpPr>
        <p:spPr>
          <a:xfrm>
            <a:off x="6962759" y="4696750"/>
            <a:ext cx="822682" cy="1877298"/>
          </a:xfrm>
          <a:prstGeom prst="bentConnector3">
            <a:avLst>
              <a:gd name="adj1" fmla="val 50000"/>
            </a:avLst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140" name="组合 139">
            <a:extLst>
              <a:ext uri="{FF2B5EF4-FFF2-40B4-BE49-F238E27FC236}">
                <a16:creationId xmlns:a16="http://schemas.microsoft.com/office/drawing/2014/main" id="{A85A9B30-8D5C-485F-8506-3F1C3C2148E3}"/>
              </a:ext>
            </a:extLst>
          </p:cNvPr>
          <p:cNvGrpSpPr/>
          <p:nvPr/>
        </p:nvGrpSpPr>
        <p:grpSpPr>
          <a:xfrm>
            <a:off x="7785441" y="5754016"/>
            <a:ext cx="1432633" cy="1640064"/>
            <a:chOff x="7857662" y="2629425"/>
            <a:chExt cx="1320339" cy="1567444"/>
          </a:xfrm>
        </p:grpSpPr>
        <p:sp>
          <p:nvSpPr>
            <p:cNvPr id="141" name="Config center">
              <a:extLst>
                <a:ext uri="{FF2B5EF4-FFF2-40B4-BE49-F238E27FC236}">
                  <a16:creationId xmlns:a16="http://schemas.microsoft.com/office/drawing/2014/main" id="{15CE3E5B-1F36-41C0-8774-2571EF783301}"/>
                </a:ext>
              </a:extLst>
            </p:cNvPr>
            <p:cNvSpPr/>
            <p:nvPr/>
          </p:nvSpPr>
          <p:spPr>
            <a:xfrm>
              <a:off x="7857662" y="2629425"/>
              <a:ext cx="1320339" cy="1567444"/>
            </a:xfrm>
            <a:prstGeom prst="roundRect">
              <a:avLst>
                <a:gd name="adj" fmla="val 8447"/>
              </a:avLst>
            </a:prstGeom>
            <a:solidFill>
              <a:srgbClr val="E2F0D9"/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b">
              <a:noAutofit/>
            </a:bodyPr>
            <a:lstStyle/>
            <a:p>
              <a:r>
                <a:rPr lang="en-US" altLang="zh-CN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Helvetica Light"/>
                </a:rPr>
                <a:t>RPC </a:t>
              </a:r>
              <a:endParaRPr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Light"/>
              </a:endParaRPr>
            </a:p>
          </p:txBody>
        </p:sp>
        <p:sp>
          <p:nvSpPr>
            <p:cNvPr id="145" name="Apollo">
              <a:extLst>
                <a:ext uri="{FF2B5EF4-FFF2-40B4-BE49-F238E27FC236}">
                  <a16:creationId xmlns:a16="http://schemas.microsoft.com/office/drawing/2014/main" id="{699B362E-A168-4075-95E4-CA6ADF2DDB7B}"/>
                </a:ext>
              </a:extLst>
            </p:cNvPr>
            <p:cNvSpPr/>
            <p:nvPr/>
          </p:nvSpPr>
          <p:spPr>
            <a:xfrm>
              <a:off x="7967480" y="3228832"/>
              <a:ext cx="1124384" cy="29363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rPr lang="en-US" altLang="zh-CN" sz="16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StreamRPC</a:t>
              </a:r>
              <a:endParaRPr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6" name="Apollo">
              <a:extLst>
                <a:ext uri="{FF2B5EF4-FFF2-40B4-BE49-F238E27FC236}">
                  <a16:creationId xmlns:a16="http://schemas.microsoft.com/office/drawing/2014/main" id="{92167607-A14B-4BFE-9DF8-32983AE55B13}"/>
                </a:ext>
              </a:extLst>
            </p:cNvPr>
            <p:cNvSpPr/>
            <p:nvPr/>
          </p:nvSpPr>
          <p:spPr>
            <a:xfrm>
              <a:off x="7967480" y="2782311"/>
              <a:ext cx="1124384" cy="29363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 w="12700" cap="flat">
              <a:noFill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>
                <a:defRPr b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rPr lang="en-US" altLang="zh-CN" sz="16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UnaryRPC</a:t>
              </a:r>
              <a:endParaRPr sz="16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cxnSp>
        <p:nvCxnSpPr>
          <p:cNvPr id="147" name="连接符: 肘形 146">
            <a:extLst>
              <a:ext uri="{FF2B5EF4-FFF2-40B4-BE49-F238E27FC236}">
                <a16:creationId xmlns:a16="http://schemas.microsoft.com/office/drawing/2014/main" id="{80442781-27EE-4A0F-976C-0DBA14056C5D}"/>
              </a:ext>
            </a:extLst>
          </p:cNvPr>
          <p:cNvCxnSpPr>
            <a:cxnSpLocks/>
          </p:cNvCxnSpPr>
          <p:nvPr/>
        </p:nvCxnSpPr>
        <p:spPr>
          <a:xfrm rot="10800000" flipV="1">
            <a:off x="9218074" y="5188906"/>
            <a:ext cx="5433706" cy="1196482"/>
          </a:xfrm>
          <a:prstGeom prst="bentConnector3">
            <a:avLst>
              <a:gd name="adj1" fmla="val -3290"/>
            </a:avLst>
          </a:prstGeom>
          <a:noFill/>
          <a:ln w="25400" cap="flat">
            <a:solidFill>
              <a:schemeClr val="bg2">
                <a:lumMod val="5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5" name="弧 72">
            <a:extLst>
              <a:ext uri="{FF2B5EF4-FFF2-40B4-BE49-F238E27FC236}">
                <a16:creationId xmlns:a16="http://schemas.microsoft.com/office/drawing/2014/main" id="{1319924D-64C7-478A-9186-7F2AE62B805A}"/>
              </a:ext>
            </a:extLst>
          </p:cNvPr>
          <p:cNvSpPr/>
          <p:nvPr/>
        </p:nvSpPr>
        <p:spPr>
          <a:xfrm flipV="1">
            <a:off x="4532790" y="6923302"/>
            <a:ext cx="7487592" cy="1072167"/>
          </a:xfrm>
          <a:prstGeom prst="arc">
            <a:avLst>
              <a:gd name="adj1" fmla="val 10807603"/>
              <a:gd name="adj2" fmla="val 0"/>
            </a:avLst>
          </a:prstGeom>
          <a:noFill/>
          <a:ln w="635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56" name="tcp">
            <a:extLst>
              <a:ext uri="{FF2B5EF4-FFF2-40B4-BE49-F238E27FC236}">
                <a16:creationId xmlns:a16="http://schemas.microsoft.com/office/drawing/2014/main" id="{43FF881B-99D8-4AE4-B74A-6C4137231B69}"/>
              </a:ext>
            </a:extLst>
          </p:cNvPr>
          <p:cNvSpPr txBox="1"/>
          <p:nvPr/>
        </p:nvSpPr>
        <p:spPr>
          <a:xfrm>
            <a:off x="7675524" y="8096157"/>
            <a:ext cx="1652465" cy="3807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>
              <a:defRPr sz="2800" b="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r>
              <a:rPr lang="en-US" sz="1800" b="1" dirty="0">
                <a:solidFill>
                  <a:srgbClr val="6C696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HTTP2</a:t>
            </a:r>
            <a:endParaRPr sz="1800" b="1" dirty="0">
              <a:solidFill>
                <a:srgbClr val="6C696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0642674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3138</TotalTime>
  <Words>227</Words>
  <Application>Microsoft Office PowerPoint</Application>
  <PresentationFormat>自定义</PresentationFormat>
  <Paragraphs>188</Paragraphs>
  <Slides>3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Helvetica Light</vt:lpstr>
      <vt:lpstr>Helvetica Neue</vt:lpstr>
      <vt:lpstr>Helvetica Neue Light</vt:lpstr>
      <vt:lpstr>Helvetica Neue Medium</vt:lpstr>
      <vt:lpstr>Helvetica Neue Thin</vt:lpstr>
      <vt:lpstr>微软雅黑</vt:lpstr>
      <vt:lpstr>Verdana</vt:lpstr>
      <vt:lpstr>White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李 志信</cp:lastModifiedBy>
  <cp:revision>111</cp:revision>
  <cp:lastPrinted>2020-08-15T09:03:11Z</cp:lastPrinted>
  <dcterms:modified xsi:type="dcterms:W3CDTF">2021-06-26T07:21:12Z</dcterms:modified>
</cp:coreProperties>
</file>